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304" r:id="rId5"/>
    <p:sldId id="305" r:id="rId6"/>
    <p:sldId id="306" r:id="rId7"/>
    <p:sldId id="259" r:id="rId8"/>
    <p:sldId id="307" r:id="rId9"/>
    <p:sldId id="308" r:id="rId10"/>
    <p:sldId id="309" r:id="rId11"/>
    <p:sldId id="268" r:id="rId12"/>
    <p:sldId id="269" r:id="rId13"/>
    <p:sldId id="271" r:id="rId14"/>
    <p:sldId id="272" r:id="rId15"/>
    <p:sldId id="274" r:id="rId16"/>
    <p:sldId id="320" r:id="rId17"/>
    <p:sldId id="310" r:id="rId18"/>
    <p:sldId id="311" r:id="rId19"/>
    <p:sldId id="277" r:id="rId20"/>
    <p:sldId id="279" r:id="rId21"/>
    <p:sldId id="283" r:id="rId22"/>
    <p:sldId id="284" r:id="rId23"/>
    <p:sldId id="290" r:id="rId24"/>
    <p:sldId id="288" r:id="rId25"/>
    <p:sldId id="291" r:id="rId26"/>
    <p:sldId id="312" r:id="rId27"/>
    <p:sldId id="293" r:id="rId28"/>
    <p:sldId id="321" r:id="rId29"/>
    <p:sldId id="322" r:id="rId30"/>
    <p:sldId id="323" r:id="rId31"/>
    <p:sldId id="325" r:id="rId32"/>
    <p:sldId id="324" r:id="rId33"/>
    <p:sldId id="326" r:id="rId34"/>
    <p:sldId id="294" r:id="rId35"/>
    <p:sldId id="313" r:id="rId36"/>
    <p:sldId id="314" r:id="rId37"/>
    <p:sldId id="315" r:id="rId38"/>
    <p:sldId id="298" r:id="rId39"/>
    <p:sldId id="316" r:id="rId40"/>
    <p:sldId id="317" r:id="rId41"/>
    <p:sldId id="318" r:id="rId42"/>
    <p:sldId id="31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170" autoAdjust="0"/>
    <p:restoredTop sz="94660"/>
  </p:normalViewPr>
  <p:slideViewPr>
    <p:cSldViewPr snapToGrid="0">
      <p:cViewPr varScale="1">
        <p:scale>
          <a:sx n="69" d="100"/>
          <a:sy n="69" d="100"/>
        </p:scale>
        <p:origin x="-72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1573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41318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678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65843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0494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96944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4A119F-6972-42EE-AC32-3FEDB96DDF56}" type="datetimeFigureOut">
              <a:rPr lang="en-US" smtClean="0"/>
              <a:pPr/>
              <a:t>26-Sep-22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94482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4A119F-6972-42EE-AC32-3FEDB96DDF56}" type="datetimeFigureOut">
              <a:rPr lang="en-US" smtClean="0"/>
              <a:pPr/>
              <a:t>26-Sep-22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96967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A119F-6972-42EE-AC32-3FEDB96DDF56}" type="datetimeFigureOut">
              <a:rPr lang="en-US" smtClean="0"/>
              <a:pPr/>
              <a:t>26-Sep-22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53648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81634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1567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74A119F-6972-42EE-AC32-3FEDB96DDF56}" type="datetimeFigureOut">
              <a:rPr lang="en-US" smtClean="0"/>
              <a:pPr/>
              <a:t>26-Sep-22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09E655-4ABB-4045-9D53-DF52424B1B6D}"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222551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
            </a:r>
            <a:br>
              <a:rPr lang="en-US" sz="3600" dirty="0" smtClean="0"/>
            </a:br>
            <a:r>
              <a:rPr lang="en-US" sz="3600" b="1" dirty="0" smtClean="0"/>
              <a:t>Business Intelligence &amp; Entrepreneurship</a:t>
            </a:r>
            <a:br>
              <a:rPr lang="en-US" sz="3600" b="1" dirty="0" smtClean="0"/>
            </a:br>
            <a:endParaRPr lang="en-US" sz="3600" dirty="0"/>
          </a:p>
        </p:txBody>
      </p:sp>
      <p:sp>
        <p:nvSpPr>
          <p:cNvPr id="3" name="Subtitle 2"/>
          <p:cNvSpPr>
            <a:spLocks noGrp="1"/>
          </p:cNvSpPr>
          <p:nvPr>
            <p:ph type="subTitle" idx="1"/>
          </p:nvPr>
        </p:nvSpPr>
        <p:spPr/>
        <p:txBody>
          <a:bodyPr>
            <a:normAutofit/>
          </a:bodyPr>
          <a:lstStyle/>
          <a:p>
            <a:r>
              <a:rPr lang="en-US" b="1" dirty="0" smtClean="0"/>
              <a:t>By</a:t>
            </a:r>
            <a:r>
              <a:rPr lang="en-US" b="1" dirty="0" smtClean="0"/>
              <a:t>: Computer Engineering</a:t>
            </a:r>
          </a:p>
          <a:p>
            <a:r>
              <a:rPr lang="en-US" b="1" dirty="0" smtClean="0"/>
              <a:t>SIET Nilokheri</a:t>
            </a:r>
          </a:p>
        </p:txBody>
      </p:sp>
    </p:spTree>
    <p:extLst>
      <p:ext uri="{BB962C8B-B14F-4D97-AF65-F5344CB8AC3E}">
        <p14:creationId xmlns="" xmlns:p14="http://schemas.microsoft.com/office/powerpoint/2010/main" val="7962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Types of Entrepreneurs</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7" y="1924755"/>
            <a:ext cx="9720073" cy="4023360"/>
          </a:xfrm>
        </p:spPr>
        <p:txBody>
          <a:bodyPr>
            <a:normAutofit fontScale="92500" lnSpcReduction="10000"/>
          </a:bodyPr>
          <a:lstStyle/>
          <a:p>
            <a:pPr algn="just"/>
            <a:r>
              <a:rPr lang="en-US" sz="1900" dirty="0" smtClean="0">
                <a:latin typeface="Times New Roman" pitchFamily="18" charset="0"/>
                <a:cs typeface="Times New Roman" pitchFamily="18" charset="0"/>
              </a:rPr>
              <a:t>Entrepreneurs are classified into different types based on different classifications as mentioned below:</a:t>
            </a:r>
          </a:p>
          <a:p>
            <a:pPr marL="457200" indent="-457200" algn="just" fontAlgn="base">
              <a:buNone/>
            </a:pPr>
            <a:r>
              <a:rPr lang="en-US" sz="1900" b="1" dirty="0" smtClean="0">
                <a:latin typeface="Times New Roman" pitchFamily="18" charset="0"/>
                <a:cs typeface="Times New Roman" pitchFamily="18" charset="0"/>
              </a:rPr>
              <a:t>    Based on the Type of Business:</a:t>
            </a:r>
            <a:endParaRPr lang="en-US" sz="1900" dirty="0" smtClean="0">
              <a:latin typeface="Times New Roman" pitchFamily="18" charset="0"/>
              <a:cs typeface="Times New Roman" pitchFamily="18" charset="0"/>
            </a:endParaRPr>
          </a:p>
          <a:p>
            <a:pPr marL="346075" indent="-55563" algn="just" fontAlgn="base">
              <a:buFont typeface="Wingdings" pitchFamily="2" charset="2"/>
              <a:buChar char="q"/>
            </a:pPr>
            <a:r>
              <a:rPr lang="en-US" sz="1900" b="1" dirty="0" smtClean="0">
                <a:latin typeface="Times New Roman" pitchFamily="18" charset="0"/>
                <a:cs typeface="Times New Roman" pitchFamily="18" charset="0"/>
              </a:rPr>
              <a:t>Trading Entrepreneur: </a:t>
            </a:r>
            <a:r>
              <a:rPr lang="en-US" sz="1900" dirty="0" smtClean="0">
                <a:latin typeface="Times New Roman" pitchFamily="18" charset="0"/>
                <a:cs typeface="Times New Roman" pitchFamily="18" charset="0"/>
              </a:rPr>
              <a:t>As the name itself suggests, the trading entrepreneur undertake the trading activities. They procure the finished products from the manufacturers and sell these to the customers directly or through a retailer. These serve as the middlemen as wholesalers, dealers, and retailers between the manufacturers and customers.</a:t>
            </a:r>
            <a:r>
              <a:rPr lang="en-US" sz="1900" b="1" dirty="0" smtClean="0">
                <a:latin typeface="Times New Roman" pitchFamily="18" charset="0"/>
                <a:cs typeface="Times New Roman" pitchFamily="18" charset="0"/>
              </a:rPr>
              <a:t> </a:t>
            </a:r>
          </a:p>
          <a:p>
            <a:pPr marL="346075" indent="-55563" algn="just" fontAlgn="base">
              <a:buFont typeface="Wingdings" pitchFamily="2" charset="2"/>
              <a:buChar char="q"/>
            </a:pPr>
            <a:r>
              <a:rPr lang="en-US" sz="1900" b="1" dirty="0" smtClean="0">
                <a:latin typeface="Times New Roman" pitchFamily="18" charset="0"/>
                <a:cs typeface="Times New Roman" pitchFamily="18" charset="0"/>
              </a:rPr>
              <a:t>Manufacturing Entrepreneur: </a:t>
            </a:r>
            <a:r>
              <a:rPr lang="en-US" sz="1900" dirty="0" smtClean="0">
                <a:latin typeface="Times New Roman" pitchFamily="18" charset="0"/>
                <a:cs typeface="Times New Roman" pitchFamily="18" charset="0"/>
              </a:rPr>
              <a:t>The manufacturing entrepreneurs manufacture products. They identify the needs of the customers and, then, explore the resources and technology to be used to manufacture the products to satisfy the customers’ needs. In other words, the manufacturing entrepreneurs convert raw materials into finished products.</a:t>
            </a:r>
          </a:p>
          <a:p>
            <a:pPr marL="346075" indent="-55563" algn="just" fontAlgn="base">
              <a:buFont typeface="Wingdings" pitchFamily="2" charset="2"/>
              <a:buChar char="q"/>
            </a:pPr>
            <a:r>
              <a:rPr lang="en-US" sz="1900" b="1" dirty="0" smtClean="0">
                <a:latin typeface="Times New Roman" pitchFamily="18" charset="0"/>
                <a:cs typeface="Times New Roman" pitchFamily="18" charset="0"/>
              </a:rPr>
              <a:t> Agricultural Entrepreneur: </a:t>
            </a:r>
            <a:r>
              <a:rPr lang="en-US" sz="1900" dirty="0" smtClean="0">
                <a:latin typeface="Times New Roman" pitchFamily="18" charset="0"/>
                <a:cs typeface="Times New Roman" pitchFamily="18" charset="0"/>
              </a:rPr>
              <a:t>The entrepreneurs who undertake agricultural pursuits are called agricultural entrepreneurs. They cover a wide spectrum of agricultural activities like cultivation, marketing of agricultural produce, irrigation, mechanization, and technology.</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pPr algn="just" fontAlgn="base"/>
            <a:endParaRPr lang="en-US" sz="1800" dirty="0" smtClean="0">
              <a:latin typeface="Times New Roman" pitchFamily="18" charset="0"/>
              <a:cs typeface="Times New Roman" pitchFamily="18" charset="0"/>
            </a:endParaRPr>
          </a:p>
          <a:p>
            <a:pPr algn="just"/>
            <a:endParaRPr lang="en-US" dirty="0" smtClean="0"/>
          </a:p>
          <a:p>
            <a:endParaRPr lang="en-US" dirty="0"/>
          </a:p>
        </p:txBody>
      </p:sp>
    </p:spTree>
    <p:extLst>
      <p:ext uri="{BB962C8B-B14F-4D97-AF65-F5344CB8AC3E}">
        <p14:creationId xmlns="" xmlns:p14="http://schemas.microsoft.com/office/powerpoint/2010/main" val="434147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899438" y="1997107"/>
            <a:ext cx="10267326" cy="4023360"/>
          </a:xfrm>
        </p:spPr>
        <p:txBody>
          <a:bodyPr>
            <a:normAutofit/>
          </a:bodyPr>
          <a:lstStyle/>
          <a:p>
            <a:pPr marL="457200" indent="-457200" fontAlgn="base">
              <a:buNone/>
            </a:pPr>
            <a:r>
              <a:rPr lang="en-US" sz="1900" b="1" dirty="0" smtClean="0">
                <a:latin typeface="Times New Roman" pitchFamily="18" charset="0"/>
                <a:cs typeface="Times New Roman" pitchFamily="18" charset="0"/>
              </a:rPr>
              <a:t> Based on the Use of Technology:</a:t>
            </a:r>
          </a:p>
          <a:p>
            <a:pPr marL="576263" indent="-285750" algn="just" fontAlgn="base">
              <a:buFont typeface="Wingdings" pitchFamily="2" charset="2"/>
              <a:buChar char="q"/>
            </a:pPr>
            <a:r>
              <a:rPr lang="en-US" sz="1900" b="1" dirty="0" smtClean="0">
                <a:latin typeface="Times New Roman" pitchFamily="18" charset="0"/>
                <a:cs typeface="Times New Roman" pitchFamily="18" charset="0"/>
              </a:rPr>
              <a:t>Technical Entrepreneur:</a:t>
            </a:r>
            <a:r>
              <a:rPr lang="en-US" sz="1900" b="1"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The </a:t>
            </a:r>
            <a:r>
              <a:rPr lang="en-US" sz="1900" dirty="0">
                <a:latin typeface="Times New Roman" pitchFamily="18" charset="0"/>
                <a:cs typeface="Times New Roman" pitchFamily="18" charset="0"/>
              </a:rPr>
              <a:t>entrepreneurs who establish and run science and technology-based industries are called ‘technical entrepreneurs.’ Speaking alternatively, these are the entrepreneurs who make use of science and technology in their enterprises. Expectedly, they use new and innovative methods of production in their </a:t>
            </a:r>
            <a:r>
              <a:rPr lang="en-US" sz="1900" dirty="0" smtClean="0">
                <a:latin typeface="Times New Roman" pitchFamily="18" charset="0"/>
                <a:cs typeface="Times New Roman" pitchFamily="18" charset="0"/>
              </a:rPr>
              <a:t>enterprises.</a:t>
            </a:r>
          </a:p>
          <a:p>
            <a:pPr marL="576263" indent="-285750" algn="just" fontAlgn="base">
              <a:buFont typeface="Wingdings" pitchFamily="2" charset="2"/>
              <a:buChar char="q"/>
            </a:pPr>
            <a:r>
              <a:rPr lang="en-US" sz="1900" b="1" dirty="0" smtClean="0">
                <a:latin typeface="Times New Roman" pitchFamily="18" charset="0"/>
                <a:cs typeface="Times New Roman" pitchFamily="18" charset="0"/>
              </a:rPr>
              <a:t>Non-Technical Entrepreneur: </a:t>
            </a:r>
            <a:r>
              <a:rPr lang="en-US" sz="1900" dirty="0" smtClean="0">
                <a:latin typeface="Times New Roman" pitchFamily="18" charset="0"/>
                <a:cs typeface="Times New Roman" pitchFamily="18" charset="0"/>
              </a:rPr>
              <a:t>Based </a:t>
            </a:r>
            <a:r>
              <a:rPr lang="en-US" sz="1900" dirty="0">
                <a:latin typeface="Times New Roman" pitchFamily="18" charset="0"/>
                <a:cs typeface="Times New Roman" pitchFamily="18" charset="0"/>
              </a:rPr>
              <a:t>on the use of technology, the entrepreneurs who </a:t>
            </a:r>
            <a:r>
              <a:rPr lang="en-US" sz="1900" dirty="0" smtClean="0">
                <a:latin typeface="Times New Roman" pitchFamily="18" charset="0"/>
                <a:cs typeface="Times New Roman" pitchFamily="18" charset="0"/>
              </a:rPr>
              <a:t>are not </a:t>
            </a:r>
            <a:r>
              <a:rPr lang="en-US" sz="1900" dirty="0">
                <a:latin typeface="Times New Roman" pitchFamily="18" charset="0"/>
                <a:cs typeface="Times New Roman" pitchFamily="18" charset="0"/>
              </a:rPr>
              <a:t>technical entrepreneurs are non-technical entrepreneurs. The forte of their enterprises is not science and technology. They are concerned with the use of alternative and imitative methods of marketing and distribution strategies to make their business survive and thrive in the competitive market.</a:t>
            </a:r>
          </a:p>
          <a:p>
            <a:r>
              <a:rPr lang="en-US" sz="1900" b="1" dirty="0" smtClean="0">
                <a:latin typeface="Times New Roman" pitchFamily="18" charset="0"/>
                <a:cs typeface="Times New Roman" pitchFamily="18" charset="0"/>
              </a:rPr>
              <a:t>For example</a:t>
            </a:r>
            <a:r>
              <a:rPr lang="en-US" sz="1900" dirty="0" smtClean="0">
                <a:latin typeface="Times New Roman" pitchFamily="18" charset="0"/>
                <a:cs typeface="Times New Roman" pitchFamily="18" charset="0"/>
              </a:rPr>
              <a:t>: Former English teacher Jack Ma leads </a:t>
            </a:r>
            <a:r>
              <a:rPr lang="en-US" sz="1900" dirty="0" err="1" smtClean="0">
                <a:latin typeface="Times New Roman" pitchFamily="18" charset="0"/>
                <a:cs typeface="Times New Roman" pitchFamily="18" charset="0"/>
              </a:rPr>
              <a:t>Alibaba</a:t>
            </a:r>
            <a:r>
              <a:rPr lang="en-US" sz="1900" dirty="0" smtClean="0">
                <a:latin typeface="Times New Roman" pitchFamily="18" charset="0"/>
                <a:cs typeface="Times New Roman" pitchFamily="18" charset="0"/>
              </a:rPr>
              <a:t>; neuroscientist </a:t>
            </a:r>
            <a:r>
              <a:rPr lang="en-US" sz="1900" dirty="0" err="1" smtClean="0">
                <a:latin typeface="Times New Roman" pitchFamily="18" charset="0"/>
                <a:cs typeface="Times New Roman" pitchFamily="18" charset="0"/>
              </a:rPr>
              <a:t>Rashmi</a:t>
            </a:r>
            <a:r>
              <a:rPr lang="en-US" sz="1900" dirty="0" smtClean="0">
                <a:latin typeface="Times New Roman" pitchFamily="18" charset="0"/>
                <a:cs typeface="Times New Roman" pitchFamily="18" charset="0"/>
              </a:rPr>
              <a:t> Sinha founded </a:t>
            </a:r>
            <a:r>
              <a:rPr lang="en-US" sz="1900" dirty="0" err="1" smtClean="0">
                <a:latin typeface="Times New Roman" pitchFamily="18" charset="0"/>
                <a:cs typeface="Times New Roman" pitchFamily="18" charset="0"/>
              </a:rPr>
              <a:t>SlideShare</a:t>
            </a:r>
            <a:r>
              <a:rPr lang="en-US" sz="1900" dirty="0" smtClean="0">
                <a:latin typeface="Times New Roman" pitchFamily="18" charset="0"/>
                <a:cs typeface="Times New Roman" pitchFamily="18" charset="0"/>
              </a:rPr>
              <a:t>, and product design student Evan Spiegel created </a:t>
            </a:r>
            <a:r>
              <a:rPr lang="en-US" sz="1900" dirty="0" err="1" smtClean="0">
                <a:latin typeface="Times New Roman" pitchFamily="18" charset="0"/>
                <a:cs typeface="Times New Roman" pitchFamily="18" charset="0"/>
              </a:rPr>
              <a:t>Snapchat</a:t>
            </a:r>
            <a:r>
              <a:rPr lang="en-US" sz="1900" dirty="0" smtClean="0">
                <a:latin typeface="Times New Roman" pitchFamily="18" charset="0"/>
                <a:cs typeface="Times New Roman" pitchFamily="18" charset="0"/>
              </a:rPr>
              <a:t>.</a:t>
            </a:r>
          </a:p>
          <a:p>
            <a:endParaRPr lang="en-US" dirty="0"/>
          </a:p>
        </p:txBody>
      </p:sp>
    </p:spTree>
    <p:extLst>
      <p:ext uri="{BB962C8B-B14F-4D97-AF65-F5344CB8AC3E}">
        <p14:creationId xmlns="" xmlns:p14="http://schemas.microsoft.com/office/powerpoint/2010/main" val="276117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1024128" y="1834444"/>
            <a:ext cx="9720073" cy="4023360"/>
          </a:xfrm>
        </p:spPr>
        <p:txBody>
          <a:bodyPr>
            <a:normAutofit/>
          </a:bodyPr>
          <a:lstStyle/>
          <a:p>
            <a:pPr>
              <a:buNone/>
            </a:pPr>
            <a:r>
              <a:rPr lang="en-US" sz="1800" b="1" dirty="0" smtClean="0">
                <a:latin typeface="Times New Roman" pitchFamily="18" charset="0"/>
                <a:cs typeface="Times New Roman" pitchFamily="18" charset="0"/>
              </a:rPr>
              <a:t> Based on Ownership:</a:t>
            </a:r>
          </a:p>
          <a:p>
            <a:pPr marL="576263" indent="-341313">
              <a:buFont typeface="Wingdings" pitchFamily="2" charset="2"/>
              <a:buChar char="q"/>
            </a:pPr>
            <a:r>
              <a:rPr lang="en-US" sz="1800" b="1" dirty="0" smtClean="0">
                <a:latin typeface="Times New Roman" pitchFamily="18" charset="0"/>
                <a:cs typeface="Times New Roman" pitchFamily="18" charset="0"/>
              </a:rPr>
              <a:t>Private Entrepreneur:</a:t>
            </a:r>
            <a:r>
              <a:rPr lang="en-US" sz="1800" b="1"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 </a:t>
            </a:r>
            <a:r>
              <a:rPr lang="en-US" sz="1800" dirty="0">
                <a:latin typeface="Times New Roman" pitchFamily="18" charset="0"/>
                <a:cs typeface="Times New Roman" pitchFamily="18" charset="0"/>
              </a:rPr>
              <a:t>private entrepreneur is one who as an individual sets up a business enterprise. He / she it’s the sole owner of the enterprise and bears the entire risk involved in </a:t>
            </a:r>
            <a:r>
              <a:rPr lang="en-US" sz="1800" dirty="0" smtClean="0">
                <a:latin typeface="Times New Roman" pitchFamily="18" charset="0"/>
                <a:cs typeface="Times New Roman" pitchFamily="18" charset="0"/>
              </a:rPr>
              <a:t>it.</a:t>
            </a:r>
          </a:p>
          <a:p>
            <a:pPr marL="576263" indent="-341313">
              <a:buFont typeface="Wingdings" pitchFamily="2" charset="2"/>
              <a:buChar char="q"/>
            </a:pPr>
            <a:r>
              <a:rPr lang="en-US" sz="1800" b="1" dirty="0" smtClean="0">
                <a:latin typeface="Times New Roman" pitchFamily="18" charset="0"/>
                <a:cs typeface="Times New Roman" pitchFamily="18" charset="0"/>
              </a:rPr>
              <a:t>State Entrepreneur:</a:t>
            </a:r>
            <a:r>
              <a:rPr lang="en-US" sz="1800" b="1"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When </a:t>
            </a:r>
            <a:r>
              <a:rPr lang="en-US" sz="1800" dirty="0">
                <a:latin typeface="Times New Roman" pitchFamily="18" charset="0"/>
                <a:cs typeface="Times New Roman" pitchFamily="18" charset="0"/>
              </a:rPr>
              <a:t>the trading or industrial venture is undertaken by the State or the Government, it is called ‘state entrepreneur</a:t>
            </a:r>
            <a:r>
              <a:rPr lang="en-US" sz="1800"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 </a:t>
            </a:r>
          </a:p>
          <a:p>
            <a:pPr marL="576263" indent="-341313">
              <a:buFont typeface="Wingdings" pitchFamily="2" charset="2"/>
              <a:buChar char="q"/>
            </a:pPr>
            <a:r>
              <a:rPr lang="en-US" sz="1800" b="1" dirty="0" smtClean="0">
                <a:latin typeface="Times New Roman" pitchFamily="18" charset="0"/>
                <a:cs typeface="Times New Roman" pitchFamily="18" charset="0"/>
              </a:rPr>
              <a:t>Joint Entrepreneurs: </a:t>
            </a:r>
            <a:r>
              <a:rPr lang="en-US" sz="1800" dirty="0" smtClean="0">
                <a:latin typeface="Times New Roman" pitchFamily="18" charset="0"/>
                <a:cs typeface="Times New Roman" pitchFamily="18" charset="0"/>
              </a:rPr>
              <a:t>When a private entrepreneur and the Government jointly run a business enterprise, it is called ‘joint entrepreneurs.’</a:t>
            </a:r>
          </a:p>
          <a:p>
            <a:r>
              <a:rPr lang="en-US" sz="1800" b="1" dirty="0" smtClean="0">
                <a:latin typeface="Times New Roman" pitchFamily="18" charset="0"/>
                <a:cs typeface="Times New Roman" pitchFamily="18" charset="0"/>
              </a:rPr>
              <a:t>For example</a:t>
            </a:r>
            <a:r>
              <a:rPr lang="en-US" sz="1800" dirty="0" smtClean="0">
                <a:latin typeface="Times New Roman" pitchFamily="18" charset="0"/>
                <a:cs typeface="Times New Roman" pitchFamily="18" charset="0"/>
              </a:rPr>
              <a:t>. Besides, for building company organization, co-operative society, partnership business organization, some persons are needed to take the </a:t>
            </a:r>
            <a:r>
              <a:rPr lang="en-US" sz="1800" b="1" dirty="0" smtClean="0">
                <a:latin typeface="Times New Roman" pitchFamily="18" charset="0"/>
                <a:cs typeface="Times New Roman" pitchFamily="18" charset="0"/>
              </a:rPr>
              <a:t>entrepreneurship</a:t>
            </a:r>
            <a:r>
              <a:rPr lang="en-US" sz="1800" dirty="0" smtClean="0">
                <a:latin typeface="Times New Roman" pitchFamily="18" charset="0"/>
                <a:cs typeface="Times New Roman" pitchFamily="18" charset="0"/>
              </a:rPr>
              <a:t>.</a:t>
            </a:r>
          </a:p>
          <a:p>
            <a:pPr>
              <a:buFont typeface="Wingdings" pitchFamily="2" charset="2"/>
              <a:buChar char="q"/>
            </a:pPr>
            <a:endParaRPr lang="en-US" sz="18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932407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732844"/>
            <a:ext cx="9720073" cy="4023360"/>
          </a:xfrm>
        </p:spPr>
        <p:txBody>
          <a:bodyPr>
            <a:noAutofit/>
          </a:bodyPr>
          <a:lstStyle/>
          <a:p>
            <a:pPr algn="just" fontAlgn="base"/>
            <a:r>
              <a:rPr lang="en-US" sz="1800" b="1" dirty="0" smtClean="0">
                <a:latin typeface="Times New Roman" pitchFamily="18" charset="0"/>
                <a:cs typeface="Times New Roman" pitchFamily="18" charset="0"/>
              </a:rPr>
              <a:t>Based on Gender:</a:t>
            </a:r>
          </a:p>
          <a:p>
            <a:pPr marL="339725" indent="-173038" algn="just" fontAlgn="base">
              <a:buFont typeface="Wingdings" pitchFamily="2" charset="2"/>
              <a:buChar char="q"/>
            </a:pPr>
            <a:r>
              <a:rPr lang="en-US" sz="1800" b="1" dirty="0" smtClean="0">
                <a:latin typeface="Times New Roman" pitchFamily="18" charset="0"/>
                <a:cs typeface="Times New Roman" pitchFamily="18" charset="0"/>
              </a:rPr>
              <a:t> Men Entrepreneurs: </a:t>
            </a:r>
            <a:r>
              <a:rPr lang="en-US" sz="1800" dirty="0" smtClean="0">
                <a:latin typeface="Times New Roman" pitchFamily="18" charset="0"/>
                <a:cs typeface="Times New Roman" pitchFamily="18" charset="0"/>
              </a:rPr>
              <a:t>When business enterprises are owned, managed, and controlled by men, these are called ‘men entrepreneurs.’</a:t>
            </a:r>
          </a:p>
          <a:p>
            <a:pPr marL="346075" indent="-346075" algn="just" fontAlgn="base"/>
            <a:r>
              <a:rPr lang="en-US" sz="1800" dirty="0" smtClean="0">
                <a:latin typeface="Times New Roman" pitchFamily="18" charset="0"/>
                <a:cs typeface="Times New Roman" pitchFamily="18" charset="0"/>
              </a:rPr>
              <a:t>The richest </a:t>
            </a:r>
            <a:r>
              <a:rPr lang="en-US" sz="1800" b="1" dirty="0" smtClean="0">
                <a:latin typeface="Times New Roman" pitchFamily="18" charset="0"/>
                <a:cs typeface="Times New Roman" pitchFamily="18" charset="0"/>
              </a:rPr>
              <a:t>man</a:t>
            </a:r>
            <a:r>
              <a:rPr lang="en-US" sz="1800" dirty="0" smtClean="0">
                <a:latin typeface="Times New Roman" pitchFamily="18" charset="0"/>
                <a:cs typeface="Times New Roman" pitchFamily="18" charset="0"/>
              </a:rPr>
              <a:t> in the world, Gates has a net worth estimated to be over $79 billion. ... Co-founder of the world's largest PC software company, Microsoft, Gates was one of the defining figures of the personal computer revolution.</a:t>
            </a:r>
          </a:p>
          <a:p>
            <a:pPr marL="290513" indent="-123825" algn="just" fontAlgn="base">
              <a:buFont typeface="Wingdings" pitchFamily="2" charset="2"/>
              <a:buChar char="q"/>
            </a:pPr>
            <a:r>
              <a:rPr lang="en-US" sz="1800" b="1" dirty="0" smtClean="0">
                <a:latin typeface="Times New Roman" pitchFamily="18" charset="0"/>
                <a:cs typeface="Times New Roman" pitchFamily="18" charset="0"/>
              </a:rPr>
              <a:t>Women Entrepreneurs: </a:t>
            </a:r>
            <a:r>
              <a:rPr lang="en-US" sz="1800" dirty="0" smtClean="0">
                <a:latin typeface="Times New Roman" pitchFamily="18" charset="0"/>
                <a:cs typeface="Times New Roman" pitchFamily="18" charset="0"/>
              </a:rPr>
              <a:t>Women entrepreneurs are defined as the enterprises owned and controlled by a woman or women having a minimum financial interest of 51 per cent of the capital and giving at least 51 per cent of employment generated in the enterprises to women.</a:t>
            </a:r>
          </a:p>
          <a:p>
            <a:pPr marL="339725" indent="-90488" algn="just"/>
            <a:r>
              <a:rPr lang="en-US" sz="1800" dirty="0" smtClean="0">
                <a:latin typeface="Times New Roman" pitchFamily="18" charset="0"/>
                <a:cs typeface="Times New Roman" pitchFamily="18" charset="0"/>
              </a:rPr>
              <a:t>The most well-known face amongst Indian </a:t>
            </a:r>
            <a:r>
              <a:rPr lang="en-US" sz="1800" b="1" dirty="0" smtClean="0">
                <a:latin typeface="Times New Roman" pitchFamily="18" charset="0"/>
                <a:cs typeface="Times New Roman" pitchFamily="18" charset="0"/>
              </a:rPr>
              <a:t>women entrepreneurs</a:t>
            </a:r>
            <a:r>
              <a:rPr lang="en-US" sz="1800" dirty="0" smtClean="0">
                <a:latin typeface="Times New Roman" pitchFamily="18" charset="0"/>
                <a:cs typeface="Times New Roman" pitchFamily="18" charset="0"/>
              </a:rPr>
              <a:t> Indra Nooyi is the CFO and President of PepsiCo. ... Beginning her career in India, Nooyi held product manager positions at Johnson &amp; Johnson and textile firm Mettur Beardsell. Nooyi joined PepsiCo in 1994 and was named president and CFO in 2001.</a:t>
            </a: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67556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831273" y="1760553"/>
            <a:ext cx="10515599" cy="4023360"/>
          </a:xfrm>
        </p:spPr>
        <p:txBody>
          <a:bodyPr>
            <a:noAutofit/>
          </a:bodyPr>
          <a:lstStyle/>
          <a:p>
            <a:r>
              <a:rPr lang="en-US" sz="1800" b="1" dirty="0" smtClean="0">
                <a:latin typeface="Times New Roman" pitchFamily="18" charset="0"/>
                <a:cs typeface="Times New Roman" pitchFamily="18" charset="0"/>
              </a:rPr>
              <a:t>Based on the Size of Enterprise:</a:t>
            </a:r>
            <a:endParaRPr lang="en-US" sz="1800" dirty="0" smtClean="0">
              <a:latin typeface="Times New Roman" pitchFamily="18" charset="0"/>
              <a:cs typeface="Times New Roman" pitchFamily="18" charset="0"/>
            </a:endParaRPr>
          </a:p>
          <a:p>
            <a:pPr marL="457200" indent="-290513" algn="just" fontAlgn="base">
              <a:buFont typeface="Wingdings" pitchFamily="2" charset="2"/>
              <a:buChar char="q"/>
            </a:pPr>
            <a:r>
              <a:rPr lang="en-US" sz="1800" b="1" dirty="0" smtClean="0">
                <a:latin typeface="Times New Roman" pitchFamily="18" charset="0"/>
                <a:cs typeface="Times New Roman" pitchFamily="18" charset="0"/>
              </a:rPr>
              <a:t>Small-Scale Entrepreneur: </a:t>
            </a:r>
            <a:r>
              <a:rPr lang="en-US" sz="1800" dirty="0" smtClean="0">
                <a:latin typeface="Times New Roman" pitchFamily="18" charset="0"/>
                <a:cs typeface="Times New Roman" pitchFamily="18" charset="0"/>
              </a:rPr>
              <a:t>An entrepreneur who has made investment in plant and machinery up to Rs     1.00 crore is called ‘small-scale entrepreneur.’</a:t>
            </a:r>
          </a:p>
          <a:p>
            <a:pPr marL="401638" indent="-111125" algn="just" fontAlgn="base">
              <a:buNone/>
            </a:pPr>
            <a:r>
              <a:rPr lang="en-US" sz="1800" b="1" dirty="0" smtClean="0">
                <a:latin typeface="Times New Roman" pitchFamily="18" charset="0"/>
                <a:cs typeface="Times New Roman" pitchFamily="18" charset="0"/>
              </a:rPr>
              <a:t>  For example</a:t>
            </a:r>
            <a:r>
              <a:rPr lang="en-US" sz="1800" dirty="0" smtClean="0">
                <a:latin typeface="Times New Roman" pitchFamily="18" charset="0"/>
                <a:cs typeface="Times New Roman" pitchFamily="18" charset="0"/>
              </a:rPr>
              <a:t>, these are the ideas of </a:t>
            </a:r>
            <a:r>
              <a:rPr lang="en-US" sz="1800" b="1" dirty="0" smtClean="0">
                <a:latin typeface="Times New Roman" pitchFamily="18" charset="0"/>
                <a:cs typeface="Times New Roman" pitchFamily="18" charset="0"/>
              </a:rPr>
              <a:t>Small scale</a:t>
            </a:r>
            <a:r>
              <a:rPr lang="en-US" sz="1800" dirty="0" smtClean="0">
                <a:latin typeface="Times New Roman" pitchFamily="18" charset="0"/>
                <a:cs typeface="Times New Roman" pitchFamily="18" charset="0"/>
              </a:rPr>
              <a:t> industries: Napkins, tissues, chocolates, toothpick, water bottles, small toys, papers, pens. ... These industries do a one-time investment in machinery, plants, and industries which could be on an ownership basis, hire purchase or lease basis.</a:t>
            </a:r>
          </a:p>
          <a:p>
            <a:pPr marL="346075" indent="-234950" algn="just" fontAlgn="base">
              <a:buFont typeface="Wingdings" pitchFamily="2" charset="2"/>
              <a:buChar char="q"/>
            </a:pPr>
            <a:r>
              <a:rPr lang="en-US" sz="1800" b="1" dirty="0" smtClean="0">
                <a:latin typeface="Times New Roman" pitchFamily="18" charset="0"/>
                <a:cs typeface="Times New Roman" pitchFamily="18" charset="0"/>
              </a:rPr>
              <a:t>  Medium-Scale Entrepreneur: </a:t>
            </a:r>
            <a:r>
              <a:rPr lang="en-US" sz="1800" dirty="0" smtClean="0">
                <a:latin typeface="Times New Roman" pitchFamily="18" charset="0"/>
                <a:cs typeface="Times New Roman" pitchFamily="18" charset="0"/>
              </a:rPr>
              <a:t>The entrepreneur who has made investment in plant and machinery above Rs1.00 crore but below Rs 5.00 crore is called ‘medium-scale entrepreneur.’</a:t>
            </a:r>
          </a:p>
          <a:p>
            <a:pPr marL="346075" indent="-234950" algn="just" fontAlgn="base">
              <a:buNone/>
            </a:pPr>
            <a:r>
              <a:rPr lang="en-US" sz="1800" b="1" dirty="0" smtClean="0">
                <a:latin typeface="Times New Roman" pitchFamily="18" charset="0"/>
                <a:cs typeface="Times New Roman" pitchFamily="18" charset="0"/>
              </a:rPr>
              <a:t>     For examples</a:t>
            </a:r>
            <a:r>
              <a:rPr lang="en-US" sz="1800" dirty="0" smtClean="0">
                <a:latin typeface="Times New Roman" pitchFamily="18" charset="0"/>
                <a:cs typeface="Times New Roman" pitchFamily="18" charset="0"/>
              </a:rPr>
              <a:t> of such industries are cotton textiles, jute textiles, iron and steel industry ... He also provides various business ideas for aspiring </a:t>
            </a:r>
            <a:r>
              <a:rPr lang="en-US" sz="1800" b="1" dirty="0" smtClean="0">
                <a:latin typeface="Times New Roman" pitchFamily="18" charset="0"/>
                <a:cs typeface="Times New Roman" pitchFamily="18" charset="0"/>
              </a:rPr>
              <a:t>entrepreneurs</a:t>
            </a:r>
            <a:r>
              <a:rPr lang="en-US" sz="1800" dirty="0" smtClean="0">
                <a:latin typeface="Times New Roman" pitchFamily="18" charset="0"/>
                <a:cs typeface="Times New Roman" pitchFamily="18" charset="0"/>
              </a:rPr>
              <a:t>.</a:t>
            </a:r>
          </a:p>
          <a:p>
            <a:pPr marL="401638" indent="-290513" algn="just" fontAlgn="base">
              <a:buFont typeface="Wingdings" pitchFamily="2" charset="2"/>
              <a:buChar char="q"/>
            </a:pPr>
            <a:r>
              <a:rPr lang="en-US" sz="1800" b="1" dirty="0" smtClean="0">
                <a:latin typeface="Times New Roman" pitchFamily="18" charset="0"/>
                <a:cs typeface="Times New Roman" pitchFamily="18" charset="0"/>
              </a:rPr>
              <a:t> Large-Scale entrepreneur: </a:t>
            </a:r>
            <a:r>
              <a:rPr lang="en-US" sz="1800" dirty="0" smtClean="0">
                <a:latin typeface="Times New Roman" pitchFamily="18" charset="0"/>
                <a:cs typeface="Times New Roman" pitchFamily="18" charset="0"/>
              </a:rPr>
              <a:t>The entrepreneur who has made investment in plant and machinery more than     Rs 5.00 </a:t>
            </a:r>
            <a:r>
              <a:rPr lang="en-US" sz="1800" dirty="0" err="1" smtClean="0">
                <a:latin typeface="Times New Roman" pitchFamily="18" charset="0"/>
                <a:cs typeface="Times New Roman" pitchFamily="18" charset="0"/>
              </a:rPr>
              <a:t>crore</a:t>
            </a:r>
            <a:r>
              <a:rPr lang="en-US" sz="1800" dirty="0" smtClean="0">
                <a:latin typeface="Times New Roman" pitchFamily="18" charset="0"/>
                <a:cs typeface="Times New Roman" pitchFamily="18" charset="0"/>
              </a:rPr>
              <a:t> is called ‘large-scale entrepreneur.’</a:t>
            </a:r>
          </a:p>
          <a:p>
            <a:pPr marL="290513" indent="0" algn="just">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For examples </a:t>
            </a:r>
            <a:r>
              <a:rPr lang="en-US" sz="1800" dirty="0" smtClean="0">
                <a:latin typeface="Times New Roman" pitchFamily="18" charset="0"/>
                <a:cs typeface="Times New Roman" pitchFamily="18" charset="0"/>
              </a:rPr>
              <a:t>of large scale industries are tea industry, jute industry, cement industry, sugar Industry, paper industry, the engineering industry, food processing industry, information technology and electronics industry, software industry, automobile industry etc.</a:t>
            </a:r>
          </a:p>
          <a:p>
            <a:pPr algn="just">
              <a:buNone/>
            </a:pP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63650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01859"/>
            <a:ext cx="9720072" cy="1209822"/>
          </a:xfrm>
        </p:spPr>
        <p:txBody>
          <a:bodyPr>
            <a:normAutofit/>
          </a:bodyPr>
          <a:lstStyle/>
          <a:p>
            <a:r>
              <a:rPr lang="en-US" sz="4200" b="1" dirty="0" smtClean="0">
                <a:latin typeface="Times New Roman" pitchFamily="18" charset="0"/>
                <a:cs typeface="Times New Roman" pitchFamily="18" charset="0"/>
              </a:rPr>
              <a:t>Cont…</a:t>
            </a:r>
            <a:endParaRPr lang="en-US" sz="4200" dirty="0"/>
          </a:p>
        </p:txBody>
      </p:sp>
      <p:sp>
        <p:nvSpPr>
          <p:cNvPr id="3" name="Content Placeholder 2"/>
          <p:cNvSpPr>
            <a:spLocks noGrp="1"/>
          </p:cNvSpPr>
          <p:nvPr>
            <p:ph idx="1"/>
          </p:nvPr>
        </p:nvSpPr>
        <p:spPr>
          <a:xfrm>
            <a:off x="876460" y="1969477"/>
            <a:ext cx="10197158" cy="4680705"/>
          </a:xfrm>
        </p:spPr>
        <p:txBody>
          <a:bodyPr>
            <a:noAutofit/>
          </a:bodyPr>
          <a:lstStyle/>
          <a:p>
            <a:pPr algn="just">
              <a:buNone/>
            </a:pPr>
            <a:r>
              <a:rPr lang="en-US" sz="1700" b="1" dirty="0" smtClean="0">
                <a:latin typeface="Times New Roman" pitchFamily="18" charset="0"/>
                <a:cs typeface="Times New Roman" pitchFamily="18" charset="0"/>
              </a:rPr>
              <a:t>  Based on Clarence </a:t>
            </a:r>
            <a:r>
              <a:rPr lang="en-US" sz="1700" b="1" dirty="0" err="1" smtClean="0">
                <a:latin typeface="Times New Roman" pitchFamily="18" charset="0"/>
                <a:cs typeface="Times New Roman" pitchFamily="18" charset="0"/>
              </a:rPr>
              <a:t>Danhof</a:t>
            </a:r>
            <a:r>
              <a:rPr lang="en-US" sz="1700" b="1"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Classification:</a:t>
            </a:r>
            <a:r>
              <a:rPr lang="en-US" sz="1700" b="1"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Clarence </a:t>
            </a:r>
            <a:r>
              <a:rPr lang="en-US" sz="1700" dirty="0" err="1">
                <a:latin typeface="Times New Roman" pitchFamily="18" charset="0"/>
                <a:cs typeface="Times New Roman" pitchFamily="18" charset="0"/>
              </a:rPr>
              <a:t>Danhof</a:t>
            </a:r>
            <a:r>
              <a:rPr lang="en-US" sz="1700" dirty="0">
                <a:latin typeface="Times New Roman" pitchFamily="18" charset="0"/>
                <a:cs typeface="Times New Roman" pitchFamily="18" charset="0"/>
              </a:rPr>
              <a:t> (1949), on the basis of his study of the American Agriculture, classified entrepreneurs in </a:t>
            </a:r>
            <a:r>
              <a:rPr lang="en-US" sz="1700" dirty="0" smtClean="0">
                <a:latin typeface="Times New Roman" pitchFamily="18" charset="0"/>
                <a:cs typeface="Times New Roman" pitchFamily="18" charset="0"/>
              </a:rPr>
              <a:t>the manner </a:t>
            </a:r>
            <a:r>
              <a:rPr lang="en-US" sz="1700" dirty="0">
                <a:latin typeface="Times New Roman" pitchFamily="18" charset="0"/>
                <a:cs typeface="Times New Roman" pitchFamily="18" charset="0"/>
              </a:rPr>
              <a:t>that at the initial stage of economic development, entrepreneurs have less initiative and drive and as economic development proceeds, they become more innovating and enthusiastic</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p>
            <a:pPr marL="346075" indent="-179388" algn="just" fontAlgn="base">
              <a:buFont typeface="Wingdings" pitchFamily="2" charset="2"/>
              <a:buChar char="q"/>
            </a:pPr>
            <a:r>
              <a:rPr lang="en-US" sz="1700" b="1" dirty="0" smtClean="0">
                <a:latin typeface="Times New Roman" pitchFamily="18" charset="0"/>
                <a:cs typeface="Times New Roman" pitchFamily="18" charset="0"/>
              </a:rPr>
              <a:t> Innovating Entrepreneurs: </a:t>
            </a:r>
            <a:r>
              <a:rPr lang="en-US" sz="1700" dirty="0" smtClean="0">
                <a:latin typeface="Times New Roman" pitchFamily="18" charset="0"/>
                <a:cs typeface="Times New Roman" pitchFamily="18" charset="0"/>
              </a:rPr>
              <a:t>Innovating entrepreneurs are one who introduce new goods, inaugurate new method of production, discover new market and </a:t>
            </a:r>
            <a:r>
              <a:rPr lang="en-US" sz="1700" dirty="0" err="1" smtClean="0">
                <a:latin typeface="Times New Roman" pitchFamily="18" charset="0"/>
                <a:cs typeface="Times New Roman" pitchFamily="18" charset="0"/>
              </a:rPr>
              <a:t>reorganise</a:t>
            </a:r>
            <a:r>
              <a:rPr lang="en-US" sz="1700" dirty="0" smtClean="0">
                <a:latin typeface="Times New Roman" pitchFamily="18" charset="0"/>
                <a:cs typeface="Times New Roman" pitchFamily="18" charset="0"/>
              </a:rPr>
              <a:t> the enterprise. It is important to note that such entrepreneurs can work only when a certain level of development is already achieved, and people look forward to change and improvement.</a:t>
            </a:r>
          </a:p>
          <a:p>
            <a:pPr marL="346075" indent="-179388" algn="just" fontAlgn="base">
              <a:buFont typeface="Wingdings" pitchFamily="2" charset="2"/>
              <a:buChar char="q"/>
            </a:pPr>
            <a:r>
              <a:rPr lang="en-US" sz="1700" b="1" dirty="0" smtClean="0">
                <a:latin typeface="Times New Roman" pitchFamily="18" charset="0"/>
                <a:cs typeface="Times New Roman" pitchFamily="18" charset="0"/>
              </a:rPr>
              <a:t> Imitative Entrepreneurs: </a:t>
            </a:r>
            <a:r>
              <a:rPr lang="en-US" sz="1700" dirty="0" smtClean="0">
                <a:latin typeface="Times New Roman" panose="02020603050405020304" pitchFamily="18" charset="0"/>
                <a:cs typeface="Times New Roman" panose="02020603050405020304" pitchFamily="18" charset="0"/>
              </a:rPr>
              <a:t>These are characterized by readiness to adopt successful innovations inaugurated by innovating entrepreneurs. Imitative entrepreneurs do not innovate the changes themselves, they only imitate techniques and technology innovated by others. Such types of entrepreneurs are particularly suitable for the underdeveloped regions for bringing a mushroom drive of imitation of new combinations of factors of production already available in developed regions.</a:t>
            </a:r>
          </a:p>
          <a:p>
            <a:pPr algn="just" fontAlgn="base">
              <a:buNone/>
            </a:pPr>
            <a:endParaRPr lang="en-US" sz="1800" dirty="0" smtClean="0">
              <a:latin typeface="Times New Roman" pitchFamily="18" charset="0"/>
              <a:cs typeface="Times New Roman" pitchFamily="18" charset="0"/>
            </a:endParaRPr>
          </a:p>
          <a:p>
            <a:pPr algn="just" fontAlgn="base">
              <a:buNone/>
            </a:pPr>
            <a:endParaRPr lang="en-US" sz="1800" dirty="0" smtClean="0">
              <a:latin typeface="Times New Roman" pitchFamily="18" charset="0"/>
              <a:cs typeface="Times New Roman" pitchFamily="18" charset="0"/>
            </a:endParaRPr>
          </a:p>
          <a:p>
            <a:endParaRPr lang="en-US" sz="1800" dirty="0"/>
          </a:p>
        </p:txBody>
      </p:sp>
    </p:spTree>
    <p:extLst>
      <p:ext uri="{BB962C8B-B14F-4D97-AF65-F5344CB8AC3E}">
        <p14:creationId xmlns="" xmlns:p14="http://schemas.microsoft.com/office/powerpoint/2010/main" val="1433060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19" y="711825"/>
            <a:ext cx="9720072" cy="1299855"/>
          </a:xfrm>
        </p:spPr>
        <p:txBody>
          <a:bodyPr>
            <a:normAutofit/>
          </a:bodyPr>
          <a:lstStyle/>
          <a:p>
            <a:r>
              <a:rPr lang="en-US" sz="4200" b="1" dirty="0" smtClean="0">
                <a:latin typeface="Times New Roman" pitchFamily="18" charset="0"/>
                <a:cs typeface="Times New Roman" pitchFamily="18" charset="0"/>
              </a:rPr>
              <a:t>Cont…</a:t>
            </a:r>
            <a:endParaRPr lang="en-US" sz="4200" dirty="0"/>
          </a:p>
        </p:txBody>
      </p:sp>
      <p:sp>
        <p:nvSpPr>
          <p:cNvPr id="3" name="Content Placeholder 2"/>
          <p:cNvSpPr>
            <a:spLocks noGrp="1"/>
          </p:cNvSpPr>
          <p:nvPr>
            <p:ph idx="1"/>
          </p:nvPr>
        </p:nvSpPr>
        <p:spPr>
          <a:xfrm>
            <a:off x="706796" y="2137862"/>
            <a:ext cx="10252150" cy="3902719"/>
          </a:xfrm>
        </p:spPr>
        <p:txBody>
          <a:bodyPr>
            <a:noAutofit/>
          </a:bodyPr>
          <a:lstStyle/>
          <a:p>
            <a:pPr marL="346075" indent="-179388" algn="just" fontAlgn="base">
              <a:buFont typeface="Wingdings" pitchFamily="2" charset="2"/>
              <a:buChar char="q"/>
            </a:pPr>
            <a:r>
              <a:rPr lang="en-US" sz="1700" b="1" dirty="0" smtClean="0">
                <a:latin typeface="Times New Roman" panose="02020603050405020304" pitchFamily="18" charset="0"/>
                <a:cs typeface="Times New Roman" panose="02020603050405020304" pitchFamily="18" charset="0"/>
              </a:rPr>
              <a:t> Fabian Entrepreneurs: </a:t>
            </a:r>
            <a:r>
              <a:rPr lang="en-US" sz="1700" dirty="0" smtClean="0">
                <a:latin typeface="Times New Roman" panose="02020603050405020304" pitchFamily="18" charset="0"/>
                <a:cs typeface="Times New Roman" panose="02020603050405020304" pitchFamily="18" charset="0"/>
              </a:rPr>
              <a:t>Fabian entrepreneurs are characterized by very great caution and skepticism in experimenting any change in their enterprises. They imitate only when it becomes perfectly clear that failure to do so would result in a loss of the relative position in the enterprise.</a:t>
            </a:r>
          </a:p>
          <a:p>
            <a:pPr marL="346075" indent="-179388" algn="just" fontAlgn="base">
              <a:buFont typeface="Wingdings" pitchFamily="2" charset="2"/>
              <a:buChar char="q"/>
            </a:pPr>
            <a:r>
              <a:rPr lang="en-US" sz="1700" b="1" dirty="0" smtClean="0">
                <a:latin typeface="Times New Roman" panose="02020603050405020304" pitchFamily="18" charset="0"/>
                <a:cs typeface="Times New Roman" panose="02020603050405020304" pitchFamily="18" charset="0"/>
              </a:rPr>
              <a:t> Drone Entrepreneurs: </a:t>
            </a:r>
            <a:r>
              <a:rPr lang="en-US" sz="1700" dirty="0" smtClean="0">
                <a:latin typeface="Times New Roman" pitchFamily="18" charset="0"/>
                <a:cs typeface="Times New Roman" pitchFamily="18" charset="0"/>
              </a:rPr>
              <a:t>These are characterized by a refusal to adopt opportunities to make changes in production formulae even at the cost of severely reduced returns relative to other like producers. Such entrepreneurs may even suffer from losses but they are not ready to make changes in their existing production methods.</a:t>
            </a:r>
            <a:endParaRPr lang="en-US" sz="1800" dirty="0" smtClean="0">
              <a:latin typeface="Times New Roman" pitchFamily="18" charset="0"/>
              <a:cs typeface="Times New Roman" pitchFamily="18" charset="0"/>
            </a:endParaRPr>
          </a:p>
          <a:p>
            <a:pPr algn="just" fontAlgn="base">
              <a:buNone/>
            </a:pPr>
            <a:endParaRPr lang="en-US" sz="1800" dirty="0" smtClean="0">
              <a:latin typeface="Times New Roman" pitchFamily="18" charset="0"/>
              <a:cs typeface="Times New Roman" pitchFamily="18" charset="0"/>
            </a:endParaRPr>
          </a:p>
          <a:p>
            <a:endParaRPr lang="en-US" sz="1800" dirty="0"/>
          </a:p>
        </p:txBody>
      </p:sp>
    </p:spTree>
    <p:extLst>
      <p:ext uri="{BB962C8B-B14F-4D97-AF65-F5344CB8AC3E}">
        <p14:creationId xmlns="" xmlns:p14="http://schemas.microsoft.com/office/powerpoint/2010/main" val="1433060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7" y="585216"/>
            <a:ext cx="11377613" cy="1499616"/>
          </a:xfrm>
        </p:spPr>
        <p:txBody>
          <a:bodyPr>
            <a:normAutofit/>
          </a:bodyPr>
          <a:lstStyle/>
          <a:p>
            <a:r>
              <a:rPr lang="en-US" sz="4200" b="1" dirty="0" smtClean="0">
                <a:latin typeface="Times New Roman" pitchFamily="18" charset="0"/>
                <a:cs typeface="Times New Roman" pitchFamily="18" charset="0"/>
              </a:rPr>
              <a:t>FACTORS Affecting Entrepreneur-ship</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2286000"/>
            <a:ext cx="9879399" cy="4267200"/>
          </a:xfrm>
        </p:spPr>
        <p:txBody>
          <a:bodyPr/>
          <a:lstStyle/>
          <a:p>
            <a:r>
              <a:rPr lang="en-US" sz="1800" dirty="0" smtClean="0">
                <a:latin typeface="Times New Roman" pitchFamily="18" charset="0"/>
                <a:cs typeface="Times New Roman" pitchFamily="18" charset="0"/>
              </a:rPr>
              <a:t>For analytic purposes, the various factors affecting entrepreneurial growth are grouped and discuss under two broad categories, viz., economic factors and non economic factors.</a:t>
            </a:r>
          </a:p>
          <a:p>
            <a:pPr marL="401638" indent="-234950">
              <a:buFont typeface="Wingdings" pitchFamily="2" charset="2"/>
              <a:buChar char="q"/>
            </a:pPr>
            <a:r>
              <a:rPr lang="en-US" sz="1800" b="1" dirty="0" smtClean="0">
                <a:latin typeface="Times New Roman" pitchFamily="18" charset="0"/>
                <a:cs typeface="Times New Roman" pitchFamily="18" charset="0"/>
              </a:rPr>
              <a:t> ECONOMIC FACTORS</a:t>
            </a:r>
            <a:r>
              <a:rPr lang="en-US" sz="1800" dirty="0" smtClean="0">
                <a:latin typeface="Times New Roman" pitchFamily="18" charset="0"/>
                <a:cs typeface="Times New Roman" pitchFamily="18" charset="0"/>
              </a:rPr>
              <a:t>: From a strictly economic viewpoint, it can be said that the same factor which promote economic development account for emergence and development of entrepreneurship also. Some of these factors are:</a:t>
            </a:r>
          </a:p>
          <a:p>
            <a:pPr marL="692150" indent="-290513">
              <a:buFont typeface="Wingdings" pitchFamily="2" charset="2"/>
              <a:buChar char="§"/>
            </a:pPr>
            <a:r>
              <a:rPr lang="en-US" sz="1800" dirty="0" smtClean="0">
                <a:latin typeface="Times New Roman" pitchFamily="18" charset="0"/>
                <a:cs typeface="Times New Roman" pitchFamily="18" charset="0"/>
              </a:rPr>
              <a:t>Capital </a:t>
            </a:r>
          </a:p>
          <a:p>
            <a:pPr marL="692150" indent="-290513">
              <a:buFont typeface="Wingdings" pitchFamily="2" charset="2"/>
              <a:buChar char="§"/>
            </a:pPr>
            <a:r>
              <a:rPr lang="en-US" sz="1800" dirty="0" smtClean="0">
                <a:latin typeface="Times New Roman" pitchFamily="18" charset="0"/>
                <a:cs typeface="Times New Roman" pitchFamily="18" charset="0"/>
              </a:rPr>
              <a:t>Labour </a:t>
            </a:r>
          </a:p>
          <a:p>
            <a:pPr marL="692150" indent="-290513">
              <a:buFont typeface="Wingdings" pitchFamily="2" charset="2"/>
              <a:buChar char="§"/>
            </a:pPr>
            <a:r>
              <a:rPr lang="en-US" sz="1800" dirty="0" smtClean="0">
                <a:latin typeface="Times New Roman" pitchFamily="18" charset="0"/>
                <a:cs typeface="Times New Roman" pitchFamily="18" charset="0"/>
              </a:rPr>
              <a:t>Raw Material </a:t>
            </a:r>
          </a:p>
          <a:p>
            <a:pPr marL="692150" indent="-290513">
              <a:buFont typeface="Wingdings" pitchFamily="2" charset="2"/>
              <a:buChar char="§"/>
            </a:pPr>
            <a:r>
              <a:rPr lang="en-US" sz="1800" dirty="0" smtClean="0">
                <a:latin typeface="Times New Roman" pitchFamily="18" charset="0"/>
                <a:cs typeface="Times New Roman" pitchFamily="18" charset="0"/>
              </a:rPr>
              <a:t>Market</a:t>
            </a:r>
          </a:p>
          <a:p>
            <a:pPr marL="290513" indent="-123825">
              <a:buFont typeface="Wingdings" pitchFamily="2" charset="2"/>
              <a:buChar char="q"/>
            </a:pPr>
            <a:r>
              <a:rPr lang="en-US" sz="1800" b="1" dirty="0" smtClean="0">
                <a:latin typeface="Times New Roman" pitchFamily="18" charset="0"/>
                <a:cs typeface="Times New Roman" pitchFamily="18" charset="0"/>
              </a:rPr>
              <a:t> NON-ECONOMIC FACTORS</a:t>
            </a:r>
            <a:r>
              <a:rPr lang="en-US" sz="1800" dirty="0" smtClean="0">
                <a:latin typeface="Times New Roman" pitchFamily="18" charset="0"/>
                <a:cs typeface="Times New Roman" pitchFamily="18" charset="0"/>
              </a:rPr>
              <a:t>: Non-economic factors of further divided into two categories, viz., social conditions and psychological factors.</a:t>
            </a:r>
          </a:p>
          <a:p>
            <a:pPr marL="290513" indent="-123825">
              <a:buFont typeface="Wingdings" pitchFamily="2" charset="2"/>
              <a:buChar char="q"/>
            </a:pP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1024128" y="1834444"/>
            <a:ext cx="9720073" cy="4023360"/>
          </a:xfrm>
        </p:spPr>
        <p:txBody>
          <a:bodyPr>
            <a:normAutofit/>
          </a:bodyPr>
          <a:lstStyle/>
          <a:p>
            <a:pPr>
              <a:buFont typeface="Wingdings" pitchFamily="2" charset="2"/>
              <a:buChar char="q"/>
            </a:pPr>
            <a:r>
              <a:rPr lang="en-US" sz="1800" b="1" dirty="0" smtClean="0">
                <a:latin typeface="Times New Roman" pitchFamily="18" charset="0"/>
                <a:cs typeface="Times New Roman" pitchFamily="18" charset="0"/>
              </a:rPr>
              <a:t>  SOCIAL CONDITIONS:</a:t>
            </a:r>
          </a:p>
          <a:p>
            <a:pPr marL="568325" indent="-222250">
              <a:buFont typeface="Arial" pitchFamily="34" charset="0"/>
              <a:buChar char="•"/>
            </a:pPr>
            <a:r>
              <a:rPr lang="en-US" sz="1800" dirty="0" smtClean="0">
                <a:latin typeface="Times New Roman" pitchFamily="18" charset="0"/>
                <a:cs typeface="Times New Roman" pitchFamily="18" charset="0"/>
              </a:rPr>
              <a:t>Legitimacy of Entrepreneurship.  </a:t>
            </a:r>
          </a:p>
          <a:p>
            <a:pPr marL="568325" indent="-222250">
              <a:buFont typeface="Arial" pitchFamily="34" charset="0"/>
              <a:buChar char="•"/>
            </a:pPr>
            <a:r>
              <a:rPr lang="en-US" sz="1800" dirty="0" smtClean="0">
                <a:latin typeface="Times New Roman" pitchFamily="18" charset="0"/>
                <a:cs typeface="Times New Roman" pitchFamily="18" charset="0"/>
              </a:rPr>
              <a:t>Social Mobility.</a:t>
            </a:r>
          </a:p>
          <a:p>
            <a:pPr marL="568325" indent="-222250">
              <a:buFont typeface="Arial" pitchFamily="34" charset="0"/>
              <a:buChar char="•"/>
            </a:pPr>
            <a:r>
              <a:rPr lang="en-US" sz="1800" dirty="0" smtClean="0">
                <a:latin typeface="Times New Roman" pitchFamily="18" charset="0"/>
                <a:cs typeface="Times New Roman" pitchFamily="18" charset="0"/>
              </a:rPr>
              <a:t> Marginality.</a:t>
            </a:r>
          </a:p>
          <a:p>
            <a:pPr marL="568325" indent="-222250">
              <a:buFont typeface="Arial" pitchFamily="34" charset="0"/>
              <a:buChar char="•"/>
            </a:pPr>
            <a:r>
              <a:rPr lang="en-US" sz="1800" dirty="0" smtClean="0">
                <a:latin typeface="Times New Roman" pitchFamily="18" charset="0"/>
                <a:cs typeface="Times New Roman" pitchFamily="18" charset="0"/>
              </a:rPr>
              <a:t> Security.</a:t>
            </a:r>
          </a:p>
          <a:p>
            <a:pPr marL="234950" indent="-234950">
              <a:buFont typeface="Wingdings" pitchFamily="2" charset="2"/>
              <a:buChar char="q"/>
            </a:pPr>
            <a:r>
              <a:rPr lang="en-US" sz="1800" b="1" dirty="0" smtClean="0">
                <a:latin typeface="Times New Roman" pitchFamily="18" charset="0"/>
                <a:cs typeface="Times New Roman" pitchFamily="18" charset="0"/>
              </a:rPr>
              <a:t>  PSYCHOLOGICAL FACTORS:</a:t>
            </a:r>
          </a:p>
          <a:p>
            <a:pPr marL="568325" indent="-222250">
              <a:buFont typeface="Arial" pitchFamily="34" charset="0"/>
              <a:buChar char="•"/>
            </a:pPr>
            <a:r>
              <a:rPr lang="en-US" sz="1800" dirty="0" smtClean="0">
                <a:latin typeface="Times New Roman" pitchFamily="18" charset="0"/>
                <a:cs typeface="Times New Roman" pitchFamily="18" charset="0"/>
              </a:rPr>
              <a:t> Need of Achievement.</a:t>
            </a:r>
          </a:p>
          <a:p>
            <a:pPr marL="568325" indent="-222250">
              <a:buFont typeface="Arial" pitchFamily="34" charset="0"/>
              <a:buChar char="•"/>
            </a:pPr>
            <a:r>
              <a:rPr lang="en-US" sz="1800" dirty="0" smtClean="0">
                <a:latin typeface="Times New Roman" pitchFamily="18" charset="0"/>
                <a:cs typeface="Times New Roman" pitchFamily="18" charset="0"/>
              </a:rPr>
              <a:t>Withdrawal of status respect</a:t>
            </a:r>
          </a:p>
          <a:p>
            <a:pPr marL="234950" indent="-234950">
              <a:buNone/>
            </a:pPr>
            <a:r>
              <a:rPr lang="en-US" sz="1800" dirty="0" smtClean="0"/>
              <a:t>    </a:t>
            </a:r>
          </a:p>
          <a:p>
            <a:endParaRPr lang="en-US" dirty="0"/>
          </a:p>
        </p:txBody>
      </p:sp>
    </p:spTree>
    <p:extLst>
      <p:ext uri="{BB962C8B-B14F-4D97-AF65-F5344CB8AC3E}">
        <p14:creationId xmlns="" xmlns:p14="http://schemas.microsoft.com/office/powerpoint/2010/main" val="3932407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400" cy="1499616"/>
          </a:xfrm>
        </p:spPr>
        <p:txBody>
          <a:bodyPr>
            <a:normAutofit/>
          </a:bodyPr>
          <a:lstStyle/>
          <a:p>
            <a:r>
              <a:rPr lang="en-US" sz="4200" b="1" dirty="0" smtClean="0">
                <a:latin typeface="Times New Roman" pitchFamily="18" charset="0"/>
                <a:cs typeface="Times New Roman" pitchFamily="18" charset="0"/>
              </a:rPr>
              <a:t>Entrepreneurial competencies</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7" y="1842655"/>
            <a:ext cx="10128781" cy="4668981"/>
          </a:xfrm>
        </p:spPr>
        <p:txBody>
          <a:bodyPr>
            <a:noAutofit/>
          </a:bodyPr>
          <a:lstStyle/>
          <a:p>
            <a:pPr algn="just"/>
            <a:r>
              <a:rPr lang="en-US" sz="1800" dirty="0" smtClean="0">
                <a:latin typeface="Times New Roman" pitchFamily="18" charset="0"/>
                <a:cs typeface="Times New Roman" pitchFamily="18" charset="0"/>
              </a:rPr>
              <a:t>Competency may be defined as the cluster of observable and measurable knowledge, skills, abilities and personal attributes that enable an individual or an organization to act efficiently in a job. </a:t>
            </a:r>
          </a:p>
          <a:p>
            <a:pPr algn="just"/>
            <a:r>
              <a:rPr lang="en-US" sz="1800" dirty="0" smtClean="0">
                <a:latin typeface="Times New Roman" pitchFamily="18" charset="0"/>
                <a:cs typeface="Times New Roman" pitchFamily="18" charset="0"/>
              </a:rPr>
              <a:t>The new oxford dictionary defines competency as the power, ability, capability to do a task, whereas according to Merriam Webster competency is the sufficiency of means for the necessities and conveniences of life. </a:t>
            </a:r>
          </a:p>
          <a:p>
            <a:pPr algn="just"/>
            <a:r>
              <a:rPr lang="en-US" sz="1800" dirty="0" err="1" smtClean="0">
                <a:latin typeface="Times New Roman" pitchFamily="18" charset="0"/>
                <a:cs typeface="Times New Roman" pitchFamily="18" charset="0"/>
              </a:rPr>
              <a:t>Hartle</a:t>
            </a:r>
            <a:r>
              <a:rPr lang="en-US" sz="1800" dirty="0" smtClean="0">
                <a:latin typeface="Times New Roman" pitchFamily="18" charset="0"/>
                <a:cs typeface="Times New Roman" pitchFamily="18" charset="0"/>
              </a:rPr>
              <a:t> (1995) emphasizes that competency is a representative of an individual's superiority drive that includes both visible competencies of knowledge and skills and underlying elements of competencies, like traits and motives. </a:t>
            </a:r>
          </a:p>
          <a:p>
            <a:pPr algn="just"/>
            <a:r>
              <a:rPr lang="en-US" sz="1800" dirty="0" smtClean="0">
                <a:latin typeface="Times New Roman" pitchFamily="18" charset="0"/>
                <a:cs typeface="Times New Roman" pitchFamily="18" charset="0"/>
              </a:rPr>
              <a:t>A competency is the measurement of an individual characteristic that is able to differentiate between superior and an average performer, or between effective and ineffective performer (Bartram, et al 2002).</a:t>
            </a:r>
          </a:p>
          <a:p>
            <a:pPr algn="just"/>
            <a:r>
              <a:rPr lang="en-US" sz="1800" dirty="0" smtClean="0">
                <a:latin typeface="Times New Roman" pitchFamily="18" charset="0"/>
                <a:cs typeface="Times New Roman" pitchFamily="18" charset="0"/>
              </a:rPr>
              <a:t>It is commonly understood that competency is a combination of knowledge, skills abilities and other characteristics which are required for successful job performance.</a:t>
            </a:r>
          </a:p>
          <a:p>
            <a:pPr algn="just"/>
            <a:r>
              <a:rPr lang="en-US" sz="1800" dirty="0" smtClean="0">
                <a:latin typeface="Times New Roman" pitchFamily="18" charset="0"/>
                <a:cs typeface="Times New Roman" pitchFamily="18" charset="0"/>
              </a:rPr>
              <a:t> Fundamentally, competency is a wider concept and helps a person to do better in practical form assists transformation of knowledge, skills and attitudes to perform successfully in a particular task and hence helps into distinguish between a superior and other performer. </a:t>
            </a: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3637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87928"/>
            <a:ext cx="9720072" cy="1579418"/>
          </a:xfrm>
        </p:spPr>
        <p:txBody>
          <a:bodyPr>
            <a:normAutofit/>
          </a:bodyPr>
          <a:lstStyle/>
          <a:p>
            <a:r>
              <a:rPr lang="en-US" sz="4000" b="1" dirty="0">
                <a:latin typeface="Times New Roman" pitchFamily="18" charset="0"/>
                <a:cs typeface="Times New Roman" pitchFamily="18" charset="0"/>
              </a:rPr>
              <a:t>Concept of </a:t>
            </a:r>
            <a:r>
              <a:rPr lang="en-US" sz="4000" b="1" dirty="0" smtClean="0">
                <a:latin typeface="Times New Roman" pitchFamily="18" charset="0"/>
                <a:cs typeface="Times New Roman" pitchFamily="18" charset="0"/>
              </a:rPr>
              <a:t>Entrepreneurship</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59177" y="1810231"/>
            <a:ext cx="10601550" cy="4351338"/>
          </a:xfrm>
        </p:spPr>
        <p:txBody>
          <a:bodyPr>
            <a:normAutofit lnSpcReduction="10000"/>
          </a:bodyPr>
          <a:lstStyle/>
          <a:p>
            <a:pPr algn="just"/>
            <a:r>
              <a:rPr lang="en-US" sz="1800" dirty="0">
                <a:latin typeface="Times New Roman" pitchFamily="18" charset="0"/>
                <a:cs typeface="Times New Roman" pitchFamily="18" charset="0"/>
              </a:rPr>
              <a:t>Entrepreneurship is the ability and readiness to develop, organize and run a business enterprise, along with any of its uncertainties in order to make a profit. The most prominent example of entrepreneurship is the </a:t>
            </a:r>
            <a:r>
              <a:rPr lang="en-US" sz="1800" dirty="0" smtClean="0">
                <a:latin typeface="Times New Roman" pitchFamily="18" charset="0"/>
                <a:cs typeface="Times New Roman" pitchFamily="18" charset="0"/>
              </a:rPr>
              <a:t>starting </a:t>
            </a:r>
            <a:r>
              <a:rPr lang="en-US" sz="1800" dirty="0">
                <a:latin typeface="Times New Roman" pitchFamily="18" charset="0"/>
                <a:cs typeface="Times New Roman" pitchFamily="18" charset="0"/>
              </a:rPr>
              <a:t>of new businesses</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Entrepreneurship is the professional application of knowledge, skills and competencies and/or of monetizing a new idea, by an individual or a set of people by launching an enterprise de novo to pursue growth while generating wealth, employment and social  good.</a:t>
            </a:r>
          </a:p>
          <a:p>
            <a:pPr algn="just"/>
            <a:r>
              <a:rPr lang="en-US" sz="1800" dirty="0">
                <a:latin typeface="Times New Roman" pitchFamily="18" charset="0"/>
                <a:cs typeface="Times New Roman" pitchFamily="18" charset="0"/>
              </a:rPr>
              <a:t>In economics, entrepreneurship connected with land, labour, natural resources and capital can generate a profit. The entrepreneurial vision is defined by discovery and risk-taking and is an indispensable part of a nation’s capacity to succeed in an ever-changing and more competitive global </a:t>
            </a:r>
            <a:r>
              <a:rPr lang="en-US" sz="1800" dirty="0" smtClean="0">
                <a:latin typeface="Times New Roman" pitchFamily="18" charset="0"/>
                <a:cs typeface="Times New Roman" pitchFamily="18" charset="0"/>
              </a:rPr>
              <a:t>marketplace.</a:t>
            </a:r>
          </a:p>
          <a:p>
            <a:pPr algn="just" fontAlgn="base"/>
            <a:r>
              <a:rPr lang="en-US" sz="1800" dirty="0" smtClean="0">
                <a:latin typeface="Times New Roman" pitchFamily="18" charset="0"/>
                <a:cs typeface="Times New Roman" pitchFamily="18" charset="0"/>
              </a:rPr>
              <a:t>The word entrepreneur is borrowed from the French language. It is derived from ‘entreprendre’ meaning to ‘undertake’. Thus, entrepreneur is an ‘undertaker’ in the literal sense of the word. Its usage in French language can be traced much before the emergence of activities generally associated with entrepreneurs today.</a:t>
            </a:r>
          </a:p>
          <a:p>
            <a:pPr algn="just" fontAlgn="base"/>
            <a:r>
              <a:rPr lang="en-US" sz="1800" dirty="0" smtClean="0">
                <a:latin typeface="Times New Roman" pitchFamily="18" charset="0"/>
                <a:cs typeface="Times New Roman" pitchFamily="18" charset="0"/>
              </a:rPr>
              <a:t>Initially, the concept was used in the military sphere and later on it began to be applied to construction, engineering, and other related activities. It was only in the 18th century that the term entrepreneurship was applied almost exclusively to economic activities in general. Like many other terms, entrepreneurship as a concept remains rather vague.</a:t>
            </a:r>
          </a:p>
          <a:p>
            <a:pPr algn="just"/>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4503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530564" cy="1499616"/>
          </a:xfrm>
        </p:spPr>
        <p:txBody>
          <a:bodyPr>
            <a:normAutofit/>
          </a:bodyPr>
          <a:lstStyle/>
          <a:p>
            <a:r>
              <a:rPr lang="en-US" sz="4200" b="1" dirty="0" smtClean="0">
                <a:latin typeface="Times New Roman" pitchFamily="18" charset="0"/>
                <a:cs typeface="Times New Roman" pitchFamily="18" charset="0"/>
              </a:rPr>
              <a:t>Classification of Competencies</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953491"/>
            <a:ext cx="10004090" cy="4355869"/>
          </a:xfrm>
        </p:spPr>
        <p:txBody>
          <a:bodyPr>
            <a:normAutofit/>
          </a:bodyPr>
          <a:lstStyle/>
          <a:p>
            <a:pPr algn="just"/>
            <a:r>
              <a:rPr lang="en-US" sz="1800" dirty="0" smtClean="0">
                <a:latin typeface="Times New Roman" pitchFamily="18" charset="0"/>
                <a:cs typeface="Times New Roman" pitchFamily="18" charset="0"/>
              </a:rPr>
              <a:t>Common classification forms are done on the basis of logic, functional utility, social and interpersonal, the personal and psychological traits. Thus, the following typology describes the most common approach which can be adopted to classify the competencies framework.</a:t>
            </a:r>
          </a:p>
          <a:p>
            <a:r>
              <a:rPr lang="en-US" sz="1800" b="1" dirty="0" smtClean="0">
                <a:latin typeface="Times New Roman" pitchFamily="18" charset="0"/>
                <a:cs typeface="Times New Roman" pitchFamily="18" charset="0"/>
              </a:rPr>
              <a:t>Functional Competencies:</a:t>
            </a:r>
          </a:p>
          <a:p>
            <a:pPr algn="just"/>
            <a:r>
              <a:rPr lang="en-US" sz="1800" dirty="0" smtClean="0">
                <a:latin typeface="Times New Roman" pitchFamily="18" charset="0"/>
                <a:cs typeface="Times New Roman" pitchFamily="18" charset="0"/>
              </a:rPr>
              <a:t>These are called as technical or job specific competencies and are defined as a set of professional skills, abilities, and technical knowledge which is required and essential in order to perform well at job. This competency aspect focusing on proficiency acquirement in order to handle tools and machine which required professional &amp; mechanical skills in order to accomplish the task related objective of the job. These technical skills are often basis for the formal education, vocational, and apprenticeship programs. </a:t>
            </a:r>
          </a:p>
          <a:p>
            <a:r>
              <a:rPr lang="en-US" sz="1800" b="1" dirty="0" smtClean="0">
                <a:latin typeface="Times New Roman" pitchFamily="18" charset="0"/>
                <a:cs typeface="Times New Roman" pitchFamily="18" charset="0"/>
              </a:rPr>
              <a:t>Generic Management Competencies:</a:t>
            </a:r>
          </a:p>
          <a:p>
            <a:pPr algn="just"/>
            <a:r>
              <a:rPr lang="en-US" sz="1800" dirty="0" smtClean="0">
                <a:latin typeface="Times New Roman" pitchFamily="18" charset="0"/>
                <a:cs typeface="Times New Roman" pitchFamily="18" charset="0"/>
              </a:rPr>
              <a:t>This type of competencies includes competencies which are more common to management related jobs and required in all managerial jobs irrespective of the nature of business. These are also called as </a:t>
            </a:r>
            <a:r>
              <a:rPr lang="en-US" sz="1800" dirty="0" err="1" smtClean="0">
                <a:latin typeface="Times New Roman" pitchFamily="18" charset="0"/>
                <a:cs typeface="Times New Roman" pitchFamily="18" charset="0"/>
              </a:rPr>
              <a:t>nonfirm</a:t>
            </a:r>
            <a:r>
              <a:rPr lang="en-US" sz="1800" dirty="0" smtClean="0">
                <a:latin typeface="Times New Roman" pitchFamily="18" charset="0"/>
                <a:cs typeface="Times New Roman" pitchFamily="18" charset="0"/>
              </a:rPr>
              <a:t> specific and non-industry specific competencies that include knowledge and skills essentials for the all managers irrespective of their nature of job, industry or firm in which they are working (</a:t>
            </a:r>
            <a:r>
              <a:rPr lang="en-US" sz="1800" dirty="0" err="1" smtClean="0">
                <a:latin typeface="Times New Roman" pitchFamily="18" charset="0"/>
                <a:cs typeface="Times New Roman" pitchFamily="18" charset="0"/>
              </a:rPr>
              <a:t>Nordhaug</a:t>
            </a:r>
            <a:r>
              <a:rPr lang="en-US" sz="1800" dirty="0" smtClean="0">
                <a:latin typeface="Times New Roman" pitchFamily="18" charset="0"/>
                <a:cs typeface="Times New Roman" pitchFamily="18" charset="0"/>
              </a:rPr>
              <a:t>, 1998).</a:t>
            </a:r>
          </a:p>
          <a:p>
            <a:endParaRPr lang="en-US" sz="18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94136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844018" y="1967346"/>
            <a:ext cx="10225763" cy="4023360"/>
          </a:xfrm>
        </p:spPr>
        <p:txBody>
          <a:bodyPr/>
          <a:lstStyle/>
          <a:p>
            <a:r>
              <a:rPr lang="en-US" sz="1800" b="1" dirty="0" smtClean="0">
                <a:latin typeface="Times New Roman" pitchFamily="18" charset="0"/>
                <a:cs typeface="Times New Roman" pitchFamily="18" charset="0"/>
              </a:rPr>
              <a:t>Cognitive Competencies:</a:t>
            </a:r>
          </a:p>
          <a:p>
            <a:pPr algn="just"/>
            <a:r>
              <a:rPr lang="en-US" sz="1800" dirty="0" smtClean="0">
                <a:latin typeface="Times New Roman" pitchFamily="18" charset="0"/>
                <a:cs typeface="Times New Roman" pitchFamily="18" charset="0"/>
              </a:rPr>
              <a:t>The competencies in this domain comprise of cognitive ability of managers to handles business issues and problems. The competencies in this domain include employees thinking ability to identify and solve the work related problem or find innovative solutions to tackle challenges based on cognitive skills and include major cognitive thinking skills like analytical thinking, systematic thinking, visionary thinking and creative thinking. </a:t>
            </a:r>
          </a:p>
          <a:p>
            <a:pPr algn="just"/>
            <a:r>
              <a:rPr lang="en-US" sz="1800" b="1" dirty="0" smtClean="0">
                <a:latin typeface="Times New Roman" pitchFamily="18" charset="0"/>
                <a:cs typeface="Times New Roman" pitchFamily="18" charset="0"/>
              </a:rPr>
              <a:t>Social and Interpersonal Competencies:</a:t>
            </a:r>
          </a:p>
          <a:p>
            <a:pPr algn="just"/>
            <a:r>
              <a:rPr lang="en-US" sz="1800" dirty="0" smtClean="0">
                <a:latin typeface="Times New Roman" pitchFamily="18" charset="0"/>
                <a:cs typeface="Times New Roman" pitchFamily="18" charset="0"/>
              </a:rPr>
              <a:t>The social and interpersonal competence category covers a wide range of skills and behaviors that makes the managers more competent and effective at work. Indeed social competencies make managers more productive in establishing and maintaining healthy business relationships within organization internally as well as externally. </a:t>
            </a:r>
          </a:p>
          <a:p>
            <a:pPr algn="just"/>
            <a:endParaRPr lang="en-US" sz="18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838660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941002" y="1884218"/>
            <a:ext cx="10087216" cy="4023360"/>
          </a:xfrm>
        </p:spPr>
        <p:txBody>
          <a:bodyPr>
            <a:normAutofit/>
          </a:bodyPr>
          <a:lstStyle/>
          <a:p>
            <a:r>
              <a:rPr lang="en-US" sz="1800" b="1" dirty="0" smtClean="0">
                <a:latin typeface="Times New Roman" pitchFamily="18" charset="0"/>
                <a:cs typeface="Times New Roman" pitchFamily="18" charset="0"/>
              </a:rPr>
              <a:t>Personal Competencies:</a:t>
            </a:r>
          </a:p>
          <a:p>
            <a:pPr algn="just"/>
            <a:r>
              <a:rPr lang="en-US" sz="1800" dirty="0" smtClean="0">
                <a:latin typeface="Times New Roman" pitchFamily="18" charset="0"/>
                <a:cs typeface="Times New Roman" pitchFamily="18" charset="0"/>
              </a:rPr>
              <a:t>These personal attributes define one's personality as the underlying motives of the individuals to define how individual react or behave in given situation. Therefore, it is one of the significant variables in determining human behavior. In short, these are the stable part of one's personality and essential competencies needed for effective job performance and derive or influence the behavior or capabilities of manager in other category as well.</a:t>
            </a:r>
          </a:p>
          <a:p>
            <a:r>
              <a:rPr lang="en-US" sz="1800" b="1" dirty="0" smtClean="0">
                <a:latin typeface="Times New Roman" pitchFamily="18" charset="0"/>
                <a:cs typeface="Times New Roman" pitchFamily="18" charset="0"/>
              </a:rPr>
              <a:t>Soft and Hard Competencies: </a:t>
            </a:r>
          </a:p>
          <a:p>
            <a:pPr algn="just"/>
            <a:r>
              <a:rPr lang="en-US" sz="1800" dirty="0" smtClean="0">
                <a:latin typeface="Times New Roman" pitchFamily="18" charset="0"/>
                <a:cs typeface="Times New Roman" pitchFamily="18" charset="0"/>
              </a:rPr>
              <a:t>This classification was introduced by Jacobs (1989). According to the classification the analytical and organization competencies are termed as hard competencies while as creativity, interpersonal, and behavioral skills are found as soft competencies. The soft and hard competencies both are important for an efficient business operation. Soft competencies control and determine natures of evident behavior and operation (Hodges &amp; </a:t>
            </a:r>
            <a:r>
              <a:rPr lang="en-US" sz="1800" dirty="0" err="1" smtClean="0">
                <a:latin typeface="Times New Roman" pitchFamily="18" charset="0"/>
                <a:cs typeface="Times New Roman" pitchFamily="18" charset="0"/>
              </a:rPr>
              <a:t>Burchell</a:t>
            </a:r>
            <a:r>
              <a:rPr lang="en-US" sz="1800" dirty="0" smtClean="0">
                <a:latin typeface="Times New Roman" pitchFamily="18" charset="0"/>
                <a:cs typeface="Times New Roman" pitchFamily="18" charset="0"/>
              </a:rPr>
              <a:t>, 2003). </a:t>
            </a:r>
          </a:p>
          <a:p>
            <a:endParaRPr lang="en-US" sz="18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436882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08117"/>
          </a:xfrm>
        </p:spPr>
        <p:txBody>
          <a:bodyPr>
            <a:normAutofit/>
          </a:bodyPr>
          <a:lstStyle/>
          <a:p>
            <a:r>
              <a:rPr lang="en-US" sz="4800" b="1" dirty="0" smtClean="0">
                <a:latin typeface="Times New Roman" panose="02020603050405020304" pitchFamily="18" charset="0"/>
                <a:cs typeface="Times New Roman" panose="02020603050405020304" pitchFamily="18" charset="0"/>
              </a:rPr>
              <a:t>Introduction to EDP</a:t>
            </a:r>
            <a:endParaRPr lang="en-US" dirty="0"/>
          </a:p>
        </p:txBody>
      </p:sp>
      <p:sp>
        <p:nvSpPr>
          <p:cNvPr id="3" name="Content Placeholder 2"/>
          <p:cNvSpPr>
            <a:spLocks noGrp="1"/>
          </p:cNvSpPr>
          <p:nvPr>
            <p:ph idx="1"/>
          </p:nvPr>
        </p:nvSpPr>
        <p:spPr>
          <a:xfrm>
            <a:off x="858982" y="1806221"/>
            <a:ext cx="9885219" cy="4719269"/>
          </a:xfrm>
        </p:spPr>
        <p:txBody>
          <a:bodyPr>
            <a:noAutofit/>
          </a:bodyPr>
          <a:lstStyle/>
          <a:p>
            <a:pPr algn="just"/>
            <a:r>
              <a:rPr lang="en-US" sz="1800" dirty="0" smtClean="0">
                <a:latin typeface="Times New Roman" pitchFamily="18" charset="0"/>
                <a:cs typeface="Times New Roman" pitchFamily="18" charset="0"/>
              </a:rPr>
              <a:t>EDP stand for entrepreneurship development programme.</a:t>
            </a:r>
          </a:p>
          <a:p>
            <a:pPr algn="just"/>
            <a:r>
              <a:rPr lang="en-US" sz="1800" dirty="0" smtClean="0">
                <a:latin typeface="Times New Roman" pitchFamily="18" charset="0"/>
                <a:cs typeface="Times New Roman" pitchFamily="18" charset="0"/>
              </a:rPr>
              <a:t>An </a:t>
            </a:r>
            <a:r>
              <a:rPr lang="en-US" sz="1800" dirty="0">
                <a:latin typeface="Times New Roman" pitchFamily="18" charset="0"/>
                <a:cs typeface="Times New Roman" pitchFamily="18" charset="0"/>
              </a:rPr>
              <a:t>entrepreneur is a creator or a designer who design new ideas and business processes according to the market requirements and his/her own passion.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Entrepreneurship </a:t>
            </a:r>
            <a:r>
              <a:rPr lang="en-US" sz="1800" dirty="0">
                <a:latin typeface="Times New Roman" pitchFamily="18" charset="0"/>
                <a:cs typeface="Times New Roman" pitchFamily="18" charset="0"/>
              </a:rPr>
              <a:t>is the art of starting a business, basically a startup company offering creative product, process or service. We can say that it is an activity full of creativity</a:t>
            </a:r>
            <a:r>
              <a:rPr lang="en-US" sz="1800" dirty="0" smtClean="0">
                <a:latin typeface="Times New Roman" pitchFamily="18" charset="0"/>
                <a:cs typeface="Times New Roman" pitchFamily="18" charset="0"/>
              </a:rPr>
              <a:t>.</a:t>
            </a:r>
          </a:p>
          <a:p>
            <a:pPr algn="just"/>
            <a:r>
              <a:rPr lang="en-US" sz="1800" dirty="0">
                <a:latin typeface="Times New Roman" pitchFamily="18" charset="0"/>
                <a:cs typeface="Times New Roman" pitchFamily="18" charset="0"/>
              </a:rPr>
              <a:t>Entrepreneurship development is the process of improving the skills and knowledge of entrepreneurs through various training and classroom programs.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Entrepreneurship </a:t>
            </a:r>
            <a:r>
              <a:rPr lang="en-US" sz="1800" dirty="0">
                <a:latin typeface="Times New Roman" pitchFamily="18" charset="0"/>
                <a:cs typeface="Times New Roman" pitchFamily="18" charset="0"/>
              </a:rPr>
              <a:t>development is concerned with the study of entrepreneurial </a:t>
            </a:r>
            <a:r>
              <a:rPr lang="en-US" sz="1800" dirty="0" err="1">
                <a:latin typeface="Times New Roman" pitchFamily="18" charset="0"/>
                <a:cs typeface="Times New Roman" pitchFamily="18" charset="0"/>
              </a:rPr>
              <a:t>behaviour</a:t>
            </a:r>
            <a:r>
              <a:rPr lang="en-US" sz="1800" dirty="0">
                <a:latin typeface="Times New Roman" pitchFamily="18" charset="0"/>
                <a:cs typeface="Times New Roman" pitchFamily="18" charset="0"/>
              </a:rPr>
              <a:t>, the dynamics of business set-up, development and expansion of the enterprise</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Entrepreneurship development programme is a programme meant to develop entrepreneurial abilities among the people. The concept of entrepreneurship development programme involves equipping a person with the required skills and knowledge needed for starting and running the enterprise.</a:t>
            </a:r>
          </a:p>
          <a:p>
            <a:pPr algn="just"/>
            <a:r>
              <a:rPr lang="en-US" sz="1800" dirty="0" smtClean="0">
                <a:latin typeface="Times New Roman" pitchFamily="18" charset="0"/>
                <a:cs typeface="Times New Roman" pitchFamily="18" charset="0"/>
              </a:rPr>
              <a:t>EDP is an effective way to develop entrepreneurs which can help in accelerating the pace of socio-economic development, balanced regional growth, and exploitation of locally available resources. </a:t>
            </a:r>
          </a:p>
          <a:p>
            <a:pPr algn="just"/>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79333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5"/>
            <a:ext cx="10467448" cy="4023360"/>
          </a:xfrm>
        </p:spPr>
        <p:txBody>
          <a:bodyPr>
            <a:normAutofit/>
          </a:bodyPr>
          <a:lstStyle/>
          <a:p>
            <a:pPr algn="just"/>
            <a:r>
              <a:rPr lang="en-US" sz="1800" dirty="0" smtClean="0">
                <a:latin typeface="Times New Roman" pitchFamily="18" charset="0"/>
                <a:cs typeface="Times New Roman" pitchFamily="18" charset="0"/>
              </a:rPr>
              <a:t>It </a:t>
            </a:r>
            <a:r>
              <a:rPr lang="en-US" sz="1800" dirty="0">
                <a:latin typeface="Times New Roman" pitchFamily="18" charset="0"/>
                <a:cs typeface="Times New Roman" pitchFamily="18" charset="0"/>
              </a:rPr>
              <a:t>takes care of all the constraints and therefore it is proved to be one of the most effective tools for developing new entrepreneurs</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Entrepreneurship is vital for an economy. The spirit of entrepreneurship can be generated within an economy by infusing the urge, motivation and providing training to the aspiring entrepreneurs or the people with the potential.</a:t>
            </a:r>
          </a:p>
          <a:p>
            <a:pPr algn="just"/>
            <a:r>
              <a:rPr lang="en-US" sz="1800" dirty="0" smtClean="0">
                <a:latin typeface="Times New Roman" pitchFamily="18" charset="0"/>
                <a:cs typeface="Times New Roman" pitchFamily="18" charset="0"/>
              </a:rPr>
              <a:t> Entrepreneurial development programme (EDP) is a way to achieve the aforesaid goal.</a:t>
            </a:r>
          </a:p>
          <a:p>
            <a:pPr algn="just"/>
            <a:r>
              <a:rPr lang="en-US" sz="1800" dirty="0" smtClean="0">
                <a:latin typeface="Times New Roman" pitchFamily="18" charset="0"/>
                <a:cs typeface="Times New Roman" pitchFamily="18" charset="0"/>
              </a:rPr>
              <a:t>EDPs are planned programmes developed to identify, inculcate, cultivate, develop, and polish the capabilities and skills as the prerequisites of a person to become an entrepreneur. </a:t>
            </a:r>
          </a:p>
          <a:p>
            <a:pPr algn="just"/>
            <a:r>
              <a:rPr lang="en-US" sz="1800" dirty="0" smtClean="0">
                <a:latin typeface="Times New Roman" pitchFamily="18" charset="0"/>
                <a:cs typeface="Times New Roman" pitchFamily="18" charset="0"/>
              </a:rPr>
              <a:t>The EDPs focus on training, education, reorientation and creation of conducive and healthy environment for the growth of entrepreneurship.</a:t>
            </a:r>
          </a:p>
          <a:p>
            <a:pPr algn="just"/>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585216"/>
            <a:ext cx="10778837" cy="1499616"/>
          </a:xfrm>
        </p:spPr>
        <p:txBody>
          <a:bodyPr>
            <a:noAutofit/>
          </a:bodyPr>
          <a:lstStyle/>
          <a:p>
            <a:r>
              <a:rPr lang="en-US" sz="4200" b="1" dirty="0">
                <a:latin typeface="Times New Roman" pitchFamily="18" charset="0"/>
                <a:cs typeface="Times New Roman" pitchFamily="18" charset="0"/>
              </a:rPr>
              <a:t>Entrepreneurship Development Programme  – </a:t>
            </a:r>
            <a:r>
              <a:rPr lang="en-US" sz="4200" b="1" dirty="0" smtClean="0">
                <a:latin typeface="Times New Roman" pitchFamily="18" charset="0"/>
                <a:cs typeface="Times New Roman" pitchFamily="18" charset="0"/>
              </a:rPr>
              <a:t>Objectives</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1079546" y="2147455"/>
            <a:ext cx="9720073" cy="4161905"/>
          </a:xfrm>
        </p:spPr>
        <p:txBody>
          <a:bodyPr>
            <a:normAutofit fontScale="92500" lnSpcReduction="10000"/>
          </a:bodyPr>
          <a:lstStyle/>
          <a:p>
            <a:pPr marL="457200" indent="-457200">
              <a:buFont typeface="Wingdings" pitchFamily="2" charset="2"/>
              <a:buChar char="q"/>
            </a:pP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Develop and strengthen the entrepreneurial quality, i.e. motivation or need for </a:t>
            </a:r>
            <a:r>
              <a:rPr lang="en-US" sz="1900" dirty="0" smtClean="0">
                <a:latin typeface="Times New Roman" pitchFamily="18" charset="0"/>
                <a:cs typeface="Times New Roman" pitchFamily="18" charset="0"/>
              </a:rPr>
              <a:t>achievement.</a:t>
            </a:r>
          </a:p>
          <a:p>
            <a:pPr marL="457200" indent="-457200">
              <a:buFont typeface="Wingdings" pitchFamily="2" charset="2"/>
              <a:buChar char="q"/>
            </a:pPr>
            <a:r>
              <a:rPr lang="en-US" sz="1900" dirty="0" smtClean="0">
                <a:latin typeface="Times New Roman" pitchFamily="18" charset="0"/>
                <a:cs typeface="Times New Roman" pitchFamily="18" charset="0"/>
              </a:rPr>
              <a:t>Analyses </a:t>
            </a:r>
            <a:r>
              <a:rPr lang="en-US" sz="1900" dirty="0">
                <a:latin typeface="Times New Roman" pitchFamily="18" charset="0"/>
                <a:cs typeface="Times New Roman" pitchFamily="18" charset="0"/>
              </a:rPr>
              <a:t>environment related to small industry and small </a:t>
            </a:r>
            <a:r>
              <a:rPr lang="en-US" sz="1900" dirty="0" smtClean="0">
                <a:latin typeface="Times New Roman" pitchFamily="18" charset="0"/>
                <a:cs typeface="Times New Roman" pitchFamily="18" charset="0"/>
              </a:rPr>
              <a:t>business. </a:t>
            </a:r>
          </a:p>
          <a:p>
            <a:pPr marL="457200" indent="-457200">
              <a:buFont typeface="Wingdings" pitchFamily="2" charset="2"/>
              <a:buChar char="q"/>
            </a:pPr>
            <a:r>
              <a:rPr lang="en-US" sz="1900" dirty="0" smtClean="0">
                <a:latin typeface="Times New Roman" pitchFamily="18" charset="0"/>
                <a:cs typeface="Times New Roman" pitchFamily="18" charset="0"/>
              </a:rPr>
              <a:t>Select project/product.</a:t>
            </a:r>
          </a:p>
          <a:p>
            <a:pPr marL="457200" indent="-457200">
              <a:buFont typeface="Wingdings" pitchFamily="2" charset="2"/>
              <a:buChar char="q"/>
            </a:pPr>
            <a:r>
              <a:rPr lang="en-US" sz="1900" dirty="0" smtClean="0">
                <a:latin typeface="Times New Roman" pitchFamily="18" charset="0"/>
                <a:cs typeface="Times New Roman" pitchFamily="18" charset="0"/>
              </a:rPr>
              <a:t>Formulate projects. </a:t>
            </a:r>
          </a:p>
          <a:p>
            <a:pPr marL="457200" indent="-457200">
              <a:buFont typeface="Wingdings" pitchFamily="2" charset="2"/>
              <a:buChar char="q"/>
            </a:pPr>
            <a:r>
              <a:rPr lang="en-US" sz="1900" dirty="0" smtClean="0">
                <a:latin typeface="Times New Roman" pitchFamily="18" charset="0"/>
                <a:cs typeface="Times New Roman" pitchFamily="18" charset="0"/>
              </a:rPr>
              <a:t>Understand </a:t>
            </a:r>
            <a:r>
              <a:rPr lang="en-US" sz="1900" dirty="0">
                <a:latin typeface="Times New Roman" pitchFamily="18" charset="0"/>
                <a:cs typeface="Times New Roman" pitchFamily="18" charset="0"/>
              </a:rPr>
              <a:t>the process and procedure of setting up of small </a:t>
            </a:r>
            <a:r>
              <a:rPr lang="en-US" sz="1900" dirty="0" smtClean="0">
                <a:latin typeface="Times New Roman" pitchFamily="18" charset="0"/>
                <a:cs typeface="Times New Roman" pitchFamily="18" charset="0"/>
              </a:rPr>
              <a:t>enterprise.</a:t>
            </a:r>
          </a:p>
          <a:p>
            <a:pPr marL="457200" indent="-457200">
              <a:buFont typeface="Wingdings" pitchFamily="2" charset="2"/>
              <a:buChar char="q"/>
            </a:pPr>
            <a:r>
              <a:rPr lang="en-US" sz="1900" dirty="0" smtClean="0">
                <a:latin typeface="Times New Roman" pitchFamily="18" charset="0"/>
                <a:cs typeface="Times New Roman" pitchFamily="18" charset="0"/>
              </a:rPr>
              <a:t>Know </a:t>
            </a:r>
            <a:r>
              <a:rPr lang="en-US" sz="1900" dirty="0">
                <a:latin typeface="Times New Roman" pitchFamily="18" charset="0"/>
                <a:cs typeface="Times New Roman" pitchFamily="18" charset="0"/>
              </a:rPr>
              <a:t>and influence the source of help/support needed for launching the </a:t>
            </a:r>
            <a:r>
              <a:rPr lang="en-US" sz="1900" dirty="0" smtClean="0">
                <a:latin typeface="Times New Roman" pitchFamily="18" charset="0"/>
                <a:cs typeface="Times New Roman" pitchFamily="18" charset="0"/>
              </a:rPr>
              <a:t>enterprise.</a:t>
            </a:r>
          </a:p>
          <a:p>
            <a:pPr marL="457200" indent="-457200">
              <a:buFont typeface="Wingdings" pitchFamily="2" charset="2"/>
              <a:buChar char="q"/>
            </a:pPr>
            <a:r>
              <a:rPr lang="en-US" sz="1900" dirty="0" smtClean="0">
                <a:latin typeface="Times New Roman" pitchFamily="18" charset="0"/>
                <a:cs typeface="Times New Roman" pitchFamily="18" charset="0"/>
              </a:rPr>
              <a:t> Acquire </a:t>
            </a:r>
            <a:r>
              <a:rPr lang="en-US" sz="1900" dirty="0">
                <a:latin typeface="Times New Roman" pitchFamily="18" charset="0"/>
                <a:cs typeface="Times New Roman" pitchFamily="18" charset="0"/>
              </a:rPr>
              <a:t>the basic management </a:t>
            </a:r>
            <a:r>
              <a:rPr lang="en-US" sz="1900" dirty="0" smtClean="0">
                <a:latin typeface="Times New Roman" pitchFamily="18" charset="0"/>
                <a:cs typeface="Times New Roman" pitchFamily="18" charset="0"/>
              </a:rPr>
              <a:t>skills.</a:t>
            </a:r>
          </a:p>
          <a:p>
            <a:pPr marL="457200" indent="-457200">
              <a:buFont typeface="Wingdings" pitchFamily="2" charset="2"/>
              <a:buChar char="q"/>
            </a:pPr>
            <a:r>
              <a:rPr lang="en-US" sz="1900" dirty="0" smtClean="0">
                <a:latin typeface="Times New Roman" pitchFamily="18" charset="0"/>
                <a:cs typeface="Times New Roman" pitchFamily="18" charset="0"/>
              </a:rPr>
              <a:t>Know </a:t>
            </a:r>
            <a:r>
              <a:rPr lang="en-US" sz="1900" dirty="0">
                <a:latin typeface="Times New Roman" pitchFamily="18" charset="0"/>
                <a:cs typeface="Times New Roman" pitchFamily="18" charset="0"/>
              </a:rPr>
              <a:t>the pros and cons of being an </a:t>
            </a:r>
            <a:r>
              <a:rPr lang="en-US" sz="1900" dirty="0" smtClean="0">
                <a:latin typeface="Times New Roman" pitchFamily="18" charset="0"/>
                <a:cs typeface="Times New Roman" pitchFamily="18" charset="0"/>
              </a:rPr>
              <a:t>entrepreneur. </a:t>
            </a:r>
          </a:p>
          <a:p>
            <a:pPr marL="457200" indent="-457200">
              <a:buFont typeface="Wingdings" pitchFamily="2" charset="2"/>
              <a:buChar char="q"/>
            </a:pPr>
            <a:r>
              <a:rPr lang="en-US" sz="1900" dirty="0" smtClean="0">
                <a:latin typeface="Times New Roman" pitchFamily="18" charset="0"/>
                <a:cs typeface="Times New Roman" pitchFamily="18" charset="0"/>
              </a:rPr>
              <a:t>To let the entrepreneur set or reset the objectives of his business and work individually and along with his group for their </a:t>
            </a:r>
            <a:r>
              <a:rPr lang="en-US" sz="1900" dirty="0" err="1" smtClean="0">
                <a:latin typeface="Times New Roman" pitchFamily="18" charset="0"/>
                <a:cs typeface="Times New Roman" pitchFamily="18" charset="0"/>
              </a:rPr>
              <a:t>realisation</a:t>
            </a:r>
            <a:r>
              <a:rPr lang="en-US" sz="1900" dirty="0" smtClean="0">
                <a:latin typeface="Times New Roman" pitchFamily="18" charset="0"/>
                <a:cs typeface="Times New Roman" pitchFamily="18" charset="0"/>
              </a:rPr>
              <a:t>. </a:t>
            </a:r>
          </a:p>
          <a:p>
            <a:pPr marL="457200" indent="-457200">
              <a:buFont typeface="Wingdings" pitchFamily="2" charset="2"/>
              <a:buChar char="q"/>
            </a:pPr>
            <a:r>
              <a:rPr lang="en-US" sz="1900" dirty="0" smtClean="0">
                <a:latin typeface="Times New Roman" pitchFamily="18" charset="0"/>
                <a:cs typeface="Times New Roman" pitchFamily="18" charset="0"/>
              </a:rPr>
              <a:t>To prepare him/her for accepting totally unforeseen risks of business after such training.</a:t>
            </a:r>
          </a:p>
          <a:p>
            <a:endParaRPr lang="en-US" sz="2000" dirty="0" smtClean="0"/>
          </a:p>
          <a:p>
            <a:pPr marL="457200" indent="-457200">
              <a:buFont typeface="+mj-lt"/>
              <a:buAutoNum type="arabicPeriod"/>
            </a:pPr>
            <a:endParaRPr lang="en-US" sz="1900" dirty="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 xmlns:p14="http://schemas.microsoft.com/office/powerpoint/2010/main" val="2753310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5"/>
            <a:ext cx="10619848" cy="4023360"/>
          </a:xfrm>
        </p:spPr>
        <p:txBody>
          <a:bodyPr>
            <a:normAutofit/>
          </a:bodyPr>
          <a:lstStyle/>
          <a:p>
            <a:pPr marL="342900" indent="-342900" algn="just">
              <a:buFont typeface="Wingdings" pitchFamily="2" charset="2"/>
              <a:buChar char="q"/>
            </a:pPr>
            <a:r>
              <a:rPr lang="en-US" sz="1800" dirty="0" smtClean="0">
                <a:latin typeface="Times New Roman" pitchFamily="18" charset="0"/>
                <a:cs typeface="Times New Roman" pitchFamily="18" charset="0"/>
              </a:rPr>
              <a:t>To enable him/her to take strategic decisions.</a:t>
            </a:r>
          </a:p>
          <a:p>
            <a:pPr marL="342900" indent="-342900" algn="just">
              <a:buFont typeface="Wingdings" pitchFamily="2" charset="2"/>
              <a:buChar char="q"/>
            </a:pPr>
            <a:r>
              <a:rPr lang="en-US" sz="1800" dirty="0" smtClean="0">
                <a:latin typeface="Times New Roman" pitchFamily="18" charset="0"/>
                <a:cs typeface="Times New Roman" pitchFamily="18" charset="0"/>
              </a:rPr>
              <a:t>To enable him/her to build an integrated team to fulfill the demands of tomorrow. </a:t>
            </a:r>
          </a:p>
          <a:p>
            <a:pPr marL="342900" indent="-342900" algn="just">
              <a:buFont typeface="Wingdings" pitchFamily="2" charset="2"/>
              <a:buChar char="q"/>
            </a:pPr>
            <a:r>
              <a:rPr lang="en-US" sz="1800" dirty="0" smtClean="0">
                <a:latin typeface="Times New Roman" pitchFamily="18" charset="0"/>
                <a:cs typeface="Times New Roman" pitchFamily="18" charset="0"/>
              </a:rPr>
              <a:t>To communicate fast, clearly and effectively.</a:t>
            </a:r>
          </a:p>
          <a:p>
            <a:pPr marL="342900" indent="-342900" algn="just">
              <a:buFont typeface="Wingdings" pitchFamily="2" charset="2"/>
              <a:buChar char="q"/>
            </a:pPr>
            <a:r>
              <a:rPr lang="en-US" sz="1800" dirty="0" smtClean="0">
                <a:latin typeface="Times New Roman" pitchFamily="18" charset="0"/>
                <a:cs typeface="Times New Roman" pitchFamily="18" charset="0"/>
              </a:rPr>
              <a:t>To develop a broad vision to see the business as a whole and to integrate his function with it. </a:t>
            </a:r>
          </a:p>
          <a:p>
            <a:pPr marL="342900" indent="-342900" algn="just">
              <a:buFont typeface="Wingdings" pitchFamily="2" charset="2"/>
              <a:buChar char="q"/>
            </a:pPr>
            <a:r>
              <a:rPr lang="en-US" sz="1800" dirty="0" smtClean="0">
                <a:latin typeface="Times New Roman" pitchFamily="18" charset="0"/>
                <a:cs typeface="Times New Roman" pitchFamily="18" charset="0"/>
              </a:rPr>
              <a:t>To enable him to relate his product and industry to the total environment, to find what is significant in it and to take it into account in his decisions and actions. </a:t>
            </a:r>
          </a:p>
          <a:p>
            <a:pPr marL="342900" indent="-342900" algn="just">
              <a:buFont typeface="Wingdings" pitchFamily="2" charset="2"/>
              <a:buChar char="q"/>
            </a:pPr>
            <a:r>
              <a:rPr lang="en-US" sz="1800" dirty="0" smtClean="0">
                <a:latin typeface="Times New Roman" pitchFamily="18" charset="0"/>
                <a:cs typeface="Times New Roman" pitchFamily="18" charset="0"/>
              </a:rPr>
              <a:t>To enable him to cope with and coordinate all relevant paper work, most of which is statutorily obligatory. </a:t>
            </a:r>
          </a:p>
          <a:p>
            <a:pPr marL="342900" indent="-342900" algn="just">
              <a:buFont typeface="Wingdings" pitchFamily="2" charset="2"/>
              <a:buChar char="q"/>
            </a:pPr>
            <a:r>
              <a:rPr lang="en-US" sz="1800" dirty="0" smtClean="0">
                <a:latin typeface="Times New Roman" pitchFamily="18" charset="0"/>
                <a:cs typeface="Times New Roman" pitchFamily="18" charset="0"/>
              </a:rPr>
              <a:t>To make him accept industrial democracy, that is, accepting workers as partners in enterprise.</a:t>
            </a:r>
          </a:p>
          <a:p>
            <a:pPr marL="342900" indent="-342900" algn="just">
              <a:buFont typeface="Wingdings" pitchFamily="2" charset="2"/>
              <a:buChar char="q"/>
            </a:pPr>
            <a:r>
              <a:rPr lang="en-US" sz="1800" dirty="0" smtClean="0">
                <a:latin typeface="Times New Roman" pitchFamily="18" charset="0"/>
                <a:cs typeface="Times New Roman" pitchFamily="18" charset="0"/>
              </a:rPr>
              <a:t>To strengthen his integrity, honesty, and compliance with law, the key to success in the long run</a:t>
            </a:r>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6" y="585216"/>
            <a:ext cx="10752237" cy="1499616"/>
          </a:xfrm>
        </p:spPr>
        <p:txBody>
          <a:bodyPr>
            <a:noAutofit/>
          </a:bodyPr>
          <a:lstStyle/>
          <a:p>
            <a:r>
              <a:rPr lang="en-US" sz="4200" b="1" dirty="0">
                <a:latin typeface="Times New Roman" pitchFamily="18" charset="0"/>
                <a:cs typeface="Times New Roman" pitchFamily="18" charset="0"/>
              </a:rPr>
              <a:t>Entrepreneurship Development Programme – </a:t>
            </a:r>
            <a:r>
              <a:rPr lang="en-US" sz="4200" b="1" dirty="0" smtClean="0">
                <a:latin typeface="Times New Roman" pitchFamily="18" charset="0"/>
                <a:cs typeface="Times New Roman" pitchFamily="18" charset="0"/>
              </a:rPr>
              <a:t>Features</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90513" indent="-290513" fontAlgn="base">
              <a:buFont typeface="Wingdings" pitchFamily="2" charset="2"/>
              <a:buChar char="q"/>
            </a:pPr>
            <a:r>
              <a:rPr lang="en-US" sz="1800" dirty="0" smtClean="0">
                <a:latin typeface="Times New Roman" pitchFamily="18" charset="0"/>
                <a:cs typeface="Times New Roman" pitchFamily="18" charset="0"/>
              </a:rPr>
              <a:t>Identification </a:t>
            </a:r>
            <a:r>
              <a:rPr lang="en-US" sz="1800" dirty="0">
                <a:latin typeface="Times New Roman" pitchFamily="18" charset="0"/>
                <a:cs typeface="Times New Roman" pitchFamily="18" charset="0"/>
              </a:rPr>
              <a:t>and careful selection of entrepreneurs for </a:t>
            </a:r>
            <a:r>
              <a:rPr lang="en-US" sz="1800" dirty="0" smtClean="0">
                <a:latin typeface="Times New Roman" pitchFamily="18" charset="0"/>
                <a:cs typeface="Times New Roman" pitchFamily="18" charset="0"/>
              </a:rPr>
              <a:t>training.</a:t>
            </a:r>
          </a:p>
          <a:p>
            <a:pPr marL="290513" indent="-290513" fontAlgn="base">
              <a:buFont typeface="Wingdings" pitchFamily="2" charset="2"/>
              <a:buChar char="q"/>
            </a:pPr>
            <a:r>
              <a:rPr lang="en-US" sz="1800" dirty="0" smtClean="0">
                <a:latin typeface="Times New Roman" pitchFamily="18" charset="0"/>
                <a:cs typeface="Times New Roman" pitchFamily="18" charset="0"/>
              </a:rPr>
              <a:t>Developing </a:t>
            </a:r>
            <a:r>
              <a:rPr lang="en-US" sz="1800" dirty="0">
                <a:latin typeface="Times New Roman" pitchFamily="18" charset="0"/>
                <a:cs typeface="Times New Roman" pitchFamily="18" charset="0"/>
              </a:rPr>
              <a:t>the entrepreneurial capabilities of the </a:t>
            </a:r>
            <a:r>
              <a:rPr lang="en-US" sz="1800" dirty="0" smtClean="0">
                <a:latin typeface="Times New Roman" pitchFamily="18" charset="0"/>
                <a:cs typeface="Times New Roman" pitchFamily="18" charset="0"/>
              </a:rPr>
              <a:t>trainee.</a:t>
            </a:r>
          </a:p>
          <a:p>
            <a:pPr marL="290513" indent="-290513" fontAlgn="base">
              <a:buFont typeface="Wingdings" pitchFamily="2" charset="2"/>
              <a:buChar char="q"/>
            </a:pPr>
            <a:r>
              <a:rPr lang="en-US" sz="1800" dirty="0" smtClean="0">
                <a:latin typeface="Times New Roman" pitchFamily="18" charset="0"/>
                <a:cs typeface="Times New Roman" pitchFamily="18" charset="0"/>
              </a:rPr>
              <a:t>Equipping </a:t>
            </a:r>
            <a:r>
              <a:rPr lang="en-US" sz="1800" dirty="0">
                <a:latin typeface="Times New Roman" pitchFamily="18" charset="0"/>
                <a:cs typeface="Times New Roman" pitchFamily="18" charset="0"/>
              </a:rPr>
              <a:t>the trainee with the basic managerial understanding and </a:t>
            </a:r>
            <a:r>
              <a:rPr lang="en-US" sz="1800" dirty="0" smtClean="0">
                <a:latin typeface="Times New Roman" pitchFamily="18" charset="0"/>
                <a:cs typeface="Times New Roman" pitchFamily="18" charset="0"/>
              </a:rPr>
              <a:t>strategies.</a:t>
            </a:r>
          </a:p>
          <a:p>
            <a:pPr marL="290513" indent="-290513" fontAlgn="base">
              <a:buFont typeface="Wingdings" pitchFamily="2" charset="2"/>
              <a:buChar char="q"/>
            </a:pPr>
            <a:r>
              <a:rPr lang="en-US" sz="1800" dirty="0" smtClean="0">
                <a:latin typeface="Times New Roman" pitchFamily="18" charset="0"/>
                <a:cs typeface="Times New Roman" pitchFamily="18" charset="0"/>
              </a:rPr>
              <a:t>Ensuring </a:t>
            </a:r>
            <a:r>
              <a:rPr lang="en-US" sz="1800" dirty="0">
                <a:latin typeface="Times New Roman" pitchFamily="18" charset="0"/>
                <a:cs typeface="Times New Roman" pitchFamily="18" charset="0"/>
              </a:rPr>
              <a:t>a viable industrial project for each potential </a:t>
            </a:r>
            <a:r>
              <a:rPr lang="en-US" sz="1800" dirty="0" smtClean="0">
                <a:latin typeface="Times New Roman" pitchFamily="18" charset="0"/>
                <a:cs typeface="Times New Roman" pitchFamily="18" charset="0"/>
              </a:rPr>
              <a:t>entrepreneur.</a:t>
            </a:r>
          </a:p>
          <a:p>
            <a:pPr marL="290513" indent="-290513" fontAlgn="base">
              <a:buFont typeface="Wingdings" pitchFamily="2" charset="2"/>
              <a:buChar char="q"/>
            </a:pPr>
            <a:r>
              <a:rPr lang="en-US" sz="1800" dirty="0" smtClean="0">
                <a:latin typeface="Times New Roman" pitchFamily="18" charset="0"/>
                <a:cs typeface="Times New Roman" pitchFamily="18" charset="0"/>
              </a:rPr>
              <a:t>Helping </a:t>
            </a:r>
            <a:r>
              <a:rPr lang="en-US" sz="1800" dirty="0">
                <a:latin typeface="Times New Roman" pitchFamily="18" charset="0"/>
                <a:cs typeface="Times New Roman" pitchFamily="18" charset="0"/>
              </a:rPr>
              <a:t>him to secure the necessary financial, infrastructural and related </a:t>
            </a:r>
            <a:r>
              <a:rPr lang="en-US" sz="1800" dirty="0" smtClean="0">
                <a:latin typeface="Times New Roman" pitchFamily="18" charset="0"/>
                <a:cs typeface="Times New Roman" pitchFamily="18" charset="0"/>
              </a:rPr>
              <a:t>assistance.</a:t>
            </a:r>
          </a:p>
          <a:p>
            <a:pPr marL="290513" indent="-290513" fontAlgn="base">
              <a:buFont typeface="Wingdings" pitchFamily="2" charset="2"/>
              <a:buChar char="q"/>
            </a:pPr>
            <a:r>
              <a:rPr lang="en-US" sz="1800" dirty="0" smtClean="0">
                <a:latin typeface="Times New Roman" pitchFamily="18" charset="0"/>
                <a:cs typeface="Times New Roman" pitchFamily="18" charset="0"/>
              </a:rPr>
              <a:t>Training </a:t>
            </a:r>
            <a:r>
              <a:rPr lang="en-US" sz="1800" dirty="0">
                <a:latin typeface="Times New Roman" pitchFamily="18" charset="0"/>
                <a:cs typeface="Times New Roman" pitchFamily="18" charset="0"/>
              </a:rPr>
              <a:t>cost is highly subsidised and only token fee is charged. A deposit is, however, taken to ensure commitment of participants.</a:t>
            </a:r>
          </a:p>
          <a:p>
            <a:endParaRPr lang="en-US" dirty="0"/>
          </a:p>
        </p:txBody>
      </p:sp>
    </p:spTree>
    <p:extLst>
      <p:ext uri="{BB962C8B-B14F-4D97-AF65-F5344CB8AC3E}">
        <p14:creationId xmlns="" xmlns:p14="http://schemas.microsoft.com/office/powerpoint/2010/main" val="1963052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PHASE OF Entrepreneurship Development Programme</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1024128" y="2286000"/>
            <a:ext cx="10405872" cy="4023360"/>
          </a:xfrm>
        </p:spPr>
        <p:txBody>
          <a:bodyPr/>
          <a:lstStyle/>
          <a:p>
            <a:pPr algn="just"/>
            <a:r>
              <a:rPr lang="en-US" sz="1800" dirty="0" smtClean="0">
                <a:latin typeface="Times New Roman" pitchFamily="18" charset="0"/>
                <a:cs typeface="Times New Roman" pitchFamily="18" charset="0"/>
              </a:rPr>
              <a:t>Entrepreneurial development is an important activity in the economic field of a nation. Hence, State and Central Governments put all efforts for entrepreneurial development of all levels. Different programmes are organized and sponsored from village level to national level. Of course training is the core activity under Entrepreneurial Developmental Programme. Entrepreneurial training is subdivided into three major states:</a:t>
            </a:r>
          </a:p>
          <a:p>
            <a:pPr marL="463550" indent="-295275" algn="just">
              <a:buFont typeface="Wingdings" pitchFamily="2" charset="2"/>
              <a:buChar char="q"/>
            </a:pPr>
            <a:r>
              <a:rPr lang="en-US" sz="1800" dirty="0" smtClean="0">
                <a:latin typeface="Times New Roman" pitchFamily="18" charset="0"/>
                <a:cs typeface="Times New Roman" pitchFamily="18" charset="0"/>
              </a:rPr>
              <a:t>Pre-Training Stage</a:t>
            </a:r>
          </a:p>
          <a:p>
            <a:pPr marL="463550" indent="-295275" algn="just">
              <a:buFont typeface="Wingdings" pitchFamily="2" charset="2"/>
              <a:buChar char="q"/>
            </a:pPr>
            <a:r>
              <a:rPr lang="en-US" sz="1800" dirty="0" smtClean="0">
                <a:latin typeface="Times New Roman" pitchFamily="18" charset="0"/>
                <a:cs typeface="Times New Roman" pitchFamily="18" charset="0"/>
              </a:rPr>
              <a:t>Training Stage</a:t>
            </a:r>
          </a:p>
          <a:p>
            <a:pPr marL="463550" indent="-295275" algn="just">
              <a:buFont typeface="Wingdings" pitchFamily="2" charset="2"/>
              <a:buChar char="q"/>
            </a:pPr>
            <a:r>
              <a:rPr lang="en-US" sz="1800" dirty="0" smtClean="0">
                <a:latin typeface="Times New Roman" pitchFamily="18" charset="0"/>
                <a:cs typeface="Times New Roman" pitchFamily="18" charset="0"/>
              </a:rPr>
              <a:t>Post-Training Stage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383" y="922842"/>
            <a:ext cx="9720072" cy="863756"/>
          </a:xfrm>
        </p:spPr>
        <p:txBody>
          <a:bodyPr>
            <a:normAutofit fontScale="90000"/>
          </a:bodyPr>
          <a:lstStyle/>
          <a:p>
            <a:r>
              <a:rPr lang="en-US" sz="4700" b="1" dirty="0" smtClean="0">
                <a:latin typeface="Times New Roman" pitchFamily="18" charset="0"/>
                <a:cs typeface="Times New Roman" pitchFamily="18" charset="0"/>
              </a:rPr>
              <a:t/>
            </a:r>
            <a:br>
              <a:rPr lang="en-US" sz="4700" b="1" dirty="0" smtClean="0">
                <a:latin typeface="Times New Roman" pitchFamily="18" charset="0"/>
                <a:cs typeface="Times New Roman" pitchFamily="18" charset="0"/>
              </a:rPr>
            </a:br>
            <a:r>
              <a:rPr lang="en-US" sz="4700" b="1" dirty="0" smtClean="0">
                <a:latin typeface="Times New Roman" pitchFamily="18" charset="0"/>
                <a:cs typeface="Times New Roman" pitchFamily="18" charset="0"/>
              </a:rPr>
              <a:t>Pre-Training Stage</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024127" y="1856935"/>
            <a:ext cx="10370703" cy="4452425"/>
          </a:xfrm>
        </p:spPr>
        <p:txBody>
          <a:bodyPr>
            <a:normAutofit/>
          </a:bodyPr>
          <a:lstStyle/>
          <a:p>
            <a:r>
              <a:rPr lang="en-US" sz="1800" dirty="0" smtClean="0">
                <a:latin typeface="Times New Roman" pitchFamily="18" charset="0"/>
                <a:cs typeface="Times New Roman" pitchFamily="18" charset="0"/>
              </a:rPr>
              <a:t>In this, the prepatory activity for conducting entrepreneurial development training </a:t>
            </a:r>
            <a:r>
              <a:rPr lang="en-US" sz="1800" dirty="0" err="1" smtClean="0">
                <a:latin typeface="Times New Roman" pitchFamily="18" charset="0"/>
                <a:cs typeface="Times New Roman" pitchFamily="18" charset="0"/>
              </a:rPr>
              <a:t>programees</a:t>
            </a:r>
            <a:r>
              <a:rPr lang="en-US" sz="1800" dirty="0" smtClean="0">
                <a:latin typeface="Times New Roman" pitchFamily="18" charset="0"/>
                <a:cs typeface="Times New Roman" pitchFamily="18" charset="0"/>
              </a:rPr>
              <a:t> are undertaken. Hence it is termed as pre-training stage of the process. It includes:</a:t>
            </a:r>
          </a:p>
          <a:p>
            <a:pPr>
              <a:buFont typeface="Wingdings" pitchFamily="2" charset="2"/>
              <a:buChar char="q"/>
            </a:pPr>
            <a:r>
              <a:rPr lang="en-US" sz="1800" dirty="0" smtClean="0">
                <a:latin typeface="Times New Roman" pitchFamily="18" charset="0"/>
                <a:cs typeface="Times New Roman" pitchFamily="18" charset="0"/>
              </a:rPr>
              <a:t>Planning entrepreneurial development training programmes required by local needs.</a:t>
            </a:r>
          </a:p>
          <a:p>
            <a:pPr>
              <a:buFont typeface="Wingdings" pitchFamily="2" charset="2"/>
              <a:buChar char="q"/>
            </a:pPr>
            <a:r>
              <a:rPr lang="en-US" sz="1800" dirty="0" smtClean="0">
                <a:latin typeface="Times New Roman" pitchFamily="18" charset="0"/>
                <a:cs typeface="Times New Roman" pitchFamily="18" charset="0"/>
              </a:rPr>
              <a:t>Preparing training manual and circulars</a:t>
            </a:r>
          </a:p>
          <a:p>
            <a:pPr>
              <a:buFont typeface="Wingdings" pitchFamily="2" charset="2"/>
              <a:buChar char="q"/>
            </a:pPr>
            <a:r>
              <a:rPr lang="en-US" sz="1800" dirty="0" smtClean="0">
                <a:latin typeface="Times New Roman" pitchFamily="18" charset="0"/>
                <a:cs typeface="Times New Roman" pitchFamily="18" charset="0"/>
              </a:rPr>
              <a:t>Making proper publicity of the programmes for attracting potential entrepreneurs.</a:t>
            </a:r>
          </a:p>
          <a:p>
            <a:pPr>
              <a:buFont typeface="Wingdings" pitchFamily="2" charset="2"/>
              <a:buChar char="q"/>
            </a:pPr>
            <a:r>
              <a:rPr lang="en-US" sz="1800" dirty="0" smtClean="0">
                <a:latin typeface="Times New Roman" pitchFamily="18" charset="0"/>
                <a:cs typeface="Times New Roman" pitchFamily="18" charset="0"/>
              </a:rPr>
              <a:t>Providing information and guidance to the interested individuals.</a:t>
            </a:r>
          </a:p>
          <a:p>
            <a:pPr>
              <a:buFont typeface="Wingdings" pitchFamily="2" charset="2"/>
              <a:buChar char="q"/>
            </a:pPr>
            <a:r>
              <a:rPr lang="en-US" sz="1800" dirty="0" smtClean="0">
                <a:latin typeface="Times New Roman" pitchFamily="18" charset="0"/>
                <a:cs typeface="Times New Roman" pitchFamily="18" charset="0"/>
              </a:rPr>
              <a:t>Check out details of the training programmes.</a:t>
            </a:r>
          </a:p>
          <a:p>
            <a:pPr>
              <a:buFont typeface="Wingdings" pitchFamily="2" charset="2"/>
              <a:buChar char="q"/>
            </a:pPr>
            <a:r>
              <a:rPr lang="en-US" sz="1800" dirty="0" smtClean="0">
                <a:latin typeface="Times New Roman" pitchFamily="18" charset="0"/>
                <a:cs typeface="Times New Roman" pitchFamily="18" charset="0"/>
              </a:rPr>
              <a:t>Organize necessary tools and equipments for training purposes.</a:t>
            </a:r>
          </a:p>
          <a:p>
            <a:pPr>
              <a:buFont typeface="Wingdings" pitchFamily="2" charset="2"/>
              <a:buChar char="q"/>
            </a:pPr>
            <a:r>
              <a:rPr lang="en-US" sz="1800" dirty="0" smtClean="0">
                <a:latin typeface="Times New Roman" pitchFamily="18" charset="0"/>
                <a:cs typeface="Times New Roman" pitchFamily="18" charset="0"/>
              </a:rPr>
              <a:t>Communicating with the applicants for attending the training.</a:t>
            </a:r>
          </a:p>
          <a:p>
            <a:pPr>
              <a:buFont typeface="Wingdings" pitchFamily="2" charset="2"/>
              <a:buChar char="q"/>
            </a:pPr>
            <a:r>
              <a:rPr lang="en-US" sz="1800" dirty="0" smtClean="0">
                <a:latin typeface="Times New Roman" pitchFamily="18" charset="0"/>
                <a:cs typeface="Times New Roman" pitchFamily="18" charset="0"/>
              </a:rPr>
              <a:t>Invite expert resource persons for the training programs.</a:t>
            </a:r>
          </a:p>
          <a:p>
            <a:r>
              <a:rPr lang="en-US" sz="1800" dirty="0" smtClean="0">
                <a:latin typeface="Times New Roman" pitchFamily="18" charset="0"/>
                <a:cs typeface="Times New Roman" pitchFamily="18" charset="0"/>
              </a:rPr>
              <a:t>The pre-training activities are to be </a:t>
            </a:r>
            <a:r>
              <a:rPr lang="en-US" sz="1800" dirty="0" err="1" smtClean="0">
                <a:latin typeface="Times New Roman" pitchFamily="18" charset="0"/>
                <a:cs typeface="Times New Roman" pitchFamily="18" charset="0"/>
              </a:rPr>
              <a:t>organised</a:t>
            </a:r>
            <a:r>
              <a:rPr lang="en-US" sz="1800" dirty="0" smtClean="0">
                <a:latin typeface="Times New Roman" pitchFamily="18" charset="0"/>
                <a:cs typeface="Times New Roman" pitchFamily="18" charset="0"/>
              </a:rPr>
              <a:t> in systematic manner for the success of the training programs.</a:t>
            </a:r>
          </a:p>
          <a:p>
            <a:pPr>
              <a:buFont typeface="Wingdings" pitchFamily="2" charset="2"/>
              <a:buChar char="q"/>
            </a:pPr>
            <a:endParaRPr lang="en-US" sz="1800" dirty="0" smtClean="0"/>
          </a:p>
          <a:p>
            <a:pPr>
              <a:buFont typeface="Wingdings" pitchFamily="2" charset="2"/>
              <a:buChar char="q"/>
            </a:pPr>
            <a:endParaRPr lang="en-US" sz="1800" dirty="0" smtClean="0"/>
          </a:p>
          <a:p>
            <a:pPr>
              <a:buFont typeface="Wingdings" pitchFamily="2" charset="2"/>
              <a:buChar char="q"/>
            </a:pPr>
            <a:endParaRPr lang="en-US" sz="1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0806545" cy="1499616"/>
          </a:xfrm>
        </p:spPr>
        <p:txBody>
          <a:bodyPr>
            <a:normAutofit/>
          </a:bodyPr>
          <a:lstStyle/>
          <a:p>
            <a:r>
              <a:rPr lang="en-US" sz="4200" b="1" dirty="0" smtClean="0">
                <a:latin typeface="Times New Roman" pitchFamily="18" charset="0"/>
                <a:cs typeface="Times New Roman" pitchFamily="18" charset="0"/>
              </a:rPr>
              <a:t>Definition</a:t>
            </a:r>
            <a:r>
              <a:rPr lang="en-US" sz="4000" b="1" dirty="0" smtClean="0">
                <a:latin typeface="Times New Roman" pitchFamily="18" charset="0"/>
                <a:cs typeface="Times New Roman" pitchFamily="18" charset="0"/>
              </a:rPr>
              <a:t> </a:t>
            </a:r>
            <a:r>
              <a:rPr lang="en-US" sz="4200" b="1" dirty="0" smtClean="0">
                <a:latin typeface="Times New Roman" pitchFamily="18" charset="0"/>
                <a:cs typeface="Times New Roman" pitchFamily="18" charset="0"/>
              </a:rPr>
              <a:t>of </a:t>
            </a:r>
            <a:r>
              <a:rPr lang="en-US" sz="4400" b="1" dirty="0" smtClean="0">
                <a:latin typeface="Times New Roman" pitchFamily="18" charset="0"/>
                <a:cs typeface="Times New Roman" pitchFamily="18" charset="0"/>
              </a:rPr>
              <a:t>Entrepreneurship</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48146" y="1995056"/>
            <a:ext cx="10529454" cy="4336471"/>
          </a:xfrm>
        </p:spPr>
        <p:txBody>
          <a:bodyPr>
            <a:noAutofit/>
          </a:bodyPr>
          <a:lstStyle/>
          <a:p>
            <a:pPr algn="just">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Entrepreneurship is the attempt to create value through recognition of business opportunity, the management of risk-taking appropriate to the opportunity, and through the communicative and management skills to mobilize human, financial and material resources necessary to bring a project to fruition (Kao and Stevenson 1984)."</a:t>
            </a:r>
          </a:p>
          <a:p>
            <a:pPr algn="just"/>
            <a:r>
              <a:rPr lang="en-US" sz="1800" dirty="0" smtClean="0">
                <a:latin typeface="Times New Roman" pitchFamily="18" charset="0"/>
                <a:cs typeface="Times New Roman" pitchFamily="18" charset="0"/>
              </a:rPr>
              <a:t>In the opinion of A. H. Cole (1959: 44), "Entrepreneurship is the purposeful activity of an individual or a group of associated individuals, undertaken to initiate, maintain or aggrandize profit by production or distribution of economic goods and services".</a:t>
            </a:r>
          </a:p>
          <a:p>
            <a:pPr algn="just"/>
            <a:r>
              <a:rPr lang="en-US" sz="1800" dirty="0" smtClean="0">
                <a:latin typeface="Times New Roman" pitchFamily="18" charset="0"/>
                <a:cs typeface="Times New Roman" pitchFamily="18" charset="0"/>
              </a:rPr>
              <a:t>According to Joseph A. Schumpeter (1939), "Entrepreneurship is based on purposeful and systematic innovation. It includes not only the independent businessman but also company directors and managers who actually carry out innovative functions."</a:t>
            </a:r>
          </a:p>
          <a:p>
            <a:pPr algn="just"/>
            <a:r>
              <a:rPr lang="en-US" sz="1800" dirty="0" smtClean="0">
                <a:latin typeface="Times New Roman" pitchFamily="18" charset="0"/>
                <a:cs typeface="Times New Roman" pitchFamily="18" charset="0"/>
              </a:rPr>
              <a:t>Entrepreneurship is a process involving various actions to be undertaken to establish an enterprise. It is, thus, process of giving birth to a new enterprise.</a:t>
            </a:r>
          </a:p>
          <a:p>
            <a:pPr algn="just"/>
            <a:r>
              <a:rPr lang="en-US" sz="1800" dirty="0" smtClean="0">
                <a:latin typeface="Times New Roman" pitchFamily="18" charset="0"/>
                <a:cs typeface="Times New Roman" pitchFamily="18" charset="0"/>
              </a:rPr>
              <a:t>Innovation and risk-bearing are regarded as the two basic elements involved in entrepreneurship.</a:t>
            </a:r>
          </a:p>
          <a:p>
            <a:pPr algn="just"/>
            <a:endParaRPr lang="en-US" sz="2000" dirty="0"/>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pitchFamily="18" charset="0"/>
                <a:cs typeface="Times New Roman" pitchFamily="18" charset="0"/>
              </a:rPr>
              <a:t>Training Stage</a:t>
            </a:r>
            <a:endParaRPr lang="en-US" dirty="0"/>
          </a:p>
        </p:txBody>
      </p:sp>
      <p:sp>
        <p:nvSpPr>
          <p:cNvPr id="3" name="Content Placeholder 2"/>
          <p:cNvSpPr>
            <a:spLocks noGrp="1"/>
          </p:cNvSpPr>
          <p:nvPr>
            <p:ph idx="1"/>
          </p:nvPr>
        </p:nvSpPr>
        <p:spPr>
          <a:xfrm>
            <a:off x="897518" y="2117189"/>
            <a:ext cx="10047146" cy="4353949"/>
          </a:xfrm>
        </p:spPr>
        <p:txBody>
          <a:bodyPr>
            <a:normAutofit/>
          </a:bodyPr>
          <a:lstStyle/>
          <a:p>
            <a:r>
              <a:rPr lang="en-US" sz="1900" dirty="0" smtClean="0">
                <a:latin typeface="Times New Roman" pitchFamily="18" charset="0"/>
                <a:cs typeface="Times New Roman" pitchFamily="18" charset="0"/>
              </a:rPr>
              <a:t>The second stage of the process is conducting the training programmes per schedule. Under this stage, following activities are undertaken. </a:t>
            </a:r>
          </a:p>
          <a:p>
            <a:pPr marL="280988" indent="-280988">
              <a:buFont typeface="Wingdings" pitchFamily="2" charset="2"/>
              <a:buChar char="q"/>
            </a:pPr>
            <a:r>
              <a:rPr lang="en-US" sz="1900" dirty="0" smtClean="0">
                <a:latin typeface="Times New Roman" pitchFamily="18" charset="0"/>
                <a:cs typeface="Times New Roman" pitchFamily="18" charset="0"/>
              </a:rPr>
              <a:t>Registration of participant and distribution of training literature, manual and training schedules. </a:t>
            </a:r>
          </a:p>
          <a:p>
            <a:pPr marL="280988" indent="-280988">
              <a:buFont typeface="Wingdings" pitchFamily="2" charset="2"/>
              <a:buChar char="q"/>
            </a:pPr>
            <a:r>
              <a:rPr lang="en-US" sz="1900" dirty="0" smtClean="0">
                <a:latin typeface="Times New Roman" pitchFamily="18" charset="0"/>
                <a:cs typeface="Times New Roman" pitchFamily="18" charset="0"/>
              </a:rPr>
              <a:t>Arrangement of lecturer by resource persons and experts.</a:t>
            </a:r>
          </a:p>
          <a:p>
            <a:pPr marL="280988" indent="-280988">
              <a:buFont typeface="Wingdings" pitchFamily="2" charset="2"/>
              <a:buChar char="q"/>
            </a:pPr>
            <a:r>
              <a:rPr lang="en-US" sz="1900" dirty="0" smtClean="0">
                <a:latin typeface="Times New Roman" pitchFamily="18" charset="0"/>
                <a:cs typeface="Times New Roman" pitchFamily="18" charset="0"/>
              </a:rPr>
              <a:t>Exposing new ideas and new investment opportunities to the participants.</a:t>
            </a:r>
          </a:p>
          <a:p>
            <a:pPr marL="280988" indent="-280988">
              <a:buFont typeface="Wingdings" pitchFamily="2" charset="2"/>
              <a:buChar char="q"/>
            </a:pPr>
            <a:r>
              <a:rPr lang="en-US" sz="1900" dirty="0" smtClean="0">
                <a:latin typeface="Times New Roman" pitchFamily="18" charset="0"/>
                <a:cs typeface="Times New Roman" pitchFamily="18" charset="0"/>
              </a:rPr>
              <a:t>Providing the information about supportive institutes and agencies to the prospective entrepreneurs.</a:t>
            </a:r>
          </a:p>
          <a:p>
            <a:pPr marL="280988" indent="-280988">
              <a:buFont typeface="Wingdings" pitchFamily="2" charset="2"/>
              <a:buChar char="q"/>
            </a:pPr>
            <a:r>
              <a:rPr lang="en-US" sz="1900" dirty="0" smtClean="0">
                <a:latin typeface="Times New Roman" pitchFamily="18" charset="0"/>
                <a:cs typeface="Times New Roman" pitchFamily="18" charset="0"/>
              </a:rPr>
              <a:t>Providing the information regarding different schemes, concessions, facilities available for launching new business.</a:t>
            </a:r>
          </a:p>
          <a:p>
            <a:pPr marL="280988" indent="-280988">
              <a:buFont typeface="Wingdings" pitchFamily="2" charset="2"/>
              <a:buChar char="q"/>
            </a:pPr>
            <a:r>
              <a:rPr lang="en-US" sz="1900" dirty="0" smtClean="0">
                <a:latin typeface="Times New Roman" pitchFamily="18" charset="0"/>
                <a:cs typeface="Times New Roman" pitchFamily="18" charset="0"/>
              </a:rPr>
              <a:t>Injecting high stimulation among participants to become successful entrepreneurs.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Cont…</a:t>
            </a:r>
            <a:endParaRPr lang="en-US" sz="4200" dirty="0"/>
          </a:p>
        </p:txBody>
      </p:sp>
      <p:sp>
        <p:nvSpPr>
          <p:cNvPr id="3" name="Content Placeholder 2"/>
          <p:cNvSpPr>
            <a:spLocks noGrp="1"/>
          </p:cNvSpPr>
          <p:nvPr>
            <p:ph idx="1"/>
          </p:nvPr>
        </p:nvSpPr>
        <p:spPr>
          <a:xfrm>
            <a:off x="1024128" y="2286000"/>
            <a:ext cx="9851690" cy="4023360"/>
          </a:xfrm>
        </p:spPr>
        <p:txBody>
          <a:bodyPr/>
          <a:lstStyle/>
          <a:p>
            <a:pPr marL="225425" indent="-225425" algn="just">
              <a:buFont typeface="Wingdings" pitchFamily="2" charset="2"/>
              <a:buChar char="q"/>
            </a:pPr>
            <a:r>
              <a:rPr lang="en-US" sz="1800" dirty="0" smtClean="0">
                <a:latin typeface="Times New Roman" pitchFamily="18" charset="0"/>
                <a:cs typeface="Times New Roman" pitchFamily="18" charset="0"/>
              </a:rPr>
              <a:t>Increasing morale and confidence of the participant for launching and managing new business.</a:t>
            </a:r>
          </a:p>
          <a:p>
            <a:pPr marL="225425" indent="-225425" algn="just">
              <a:buFont typeface="Wingdings" pitchFamily="2" charset="2"/>
              <a:buChar char="q"/>
            </a:pPr>
            <a:r>
              <a:rPr lang="en-US" sz="1800" dirty="0" smtClean="0">
                <a:latin typeface="Times New Roman" pitchFamily="18" charset="0"/>
                <a:cs typeface="Times New Roman" pitchFamily="18" charset="0"/>
              </a:rPr>
              <a:t>Providing entrepreneurial and creative qualities away participants for transforming them into successful entrepreneurs.</a:t>
            </a:r>
          </a:p>
          <a:p>
            <a:pPr marL="225425" indent="-225425" algn="just">
              <a:buFont typeface="Wingdings" pitchFamily="2" charset="2"/>
              <a:buChar char="q"/>
            </a:pPr>
            <a:r>
              <a:rPr lang="en-US" sz="1800" dirty="0" smtClean="0">
                <a:latin typeface="Times New Roman" pitchFamily="18" charset="0"/>
                <a:cs typeface="Times New Roman" pitchFamily="18" charset="0"/>
              </a:rPr>
              <a:t>Preparation of different project reports as a model project and guide the participant for making project report of the proposal business.</a:t>
            </a:r>
          </a:p>
          <a:p>
            <a:pPr algn="just">
              <a:buNone/>
            </a:pPr>
            <a:r>
              <a:rPr lang="en-US" sz="1800" dirty="0" smtClean="0">
                <a:latin typeface="Times New Roman" pitchFamily="18" charset="0"/>
                <a:cs typeface="Times New Roman" pitchFamily="18" charset="0"/>
              </a:rPr>
              <a:t>This stage attempts to make an individual an entrepreneur. Hence, it is most important stage in </a:t>
            </a:r>
            <a:r>
              <a:rPr lang="en-US" sz="1800" dirty="0" smtClean="0">
                <a:latin typeface="Times New Roman" pitchFamily="18" charset="0"/>
                <a:cs typeface="Times New Roman" pitchFamily="18" charset="0"/>
              </a:rPr>
              <a:t>the process </a:t>
            </a:r>
            <a:r>
              <a:rPr lang="en-US" sz="1800" dirty="0" smtClean="0">
                <a:latin typeface="Times New Roman" pitchFamily="18" charset="0"/>
                <a:cs typeface="Times New Roman" pitchFamily="18" charset="0"/>
              </a:rPr>
              <a:t>of entrepreneurship development.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smtClean="0">
                <a:latin typeface="Times New Roman" pitchFamily="18" charset="0"/>
                <a:cs typeface="Times New Roman" pitchFamily="18" charset="0"/>
              </a:rPr>
              <a:t>POST-Training Stage</a:t>
            </a:r>
            <a:endParaRPr lang="en-US" sz="4200" dirty="0"/>
          </a:p>
        </p:txBody>
      </p:sp>
      <p:sp>
        <p:nvSpPr>
          <p:cNvPr id="3" name="Content Placeholder 2"/>
          <p:cNvSpPr>
            <a:spLocks noGrp="1"/>
          </p:cNvSpPr>
          <p:nvPr>
            <p:ph idx="1"/>
          </p:nvPr>
        </p:nvSpPr>
        <p:spPr/>
        <p:txBody>
          <a:bodyPr>
            <a:normAutofit/>
          </a:bodyPr>
          <a:lstStyle/>
          <a:p>
            <a:pPr algn="just"/>
            <a:r>
              <a:rPr lang="en-US" sz="1800" dirty="0" smtClean="0">
                <a:latin typeface="Times New Roman" pitchFamily="18" charset="0"/>
                <a:cs typeface="Times New Roman" pitchFamily="18" charset="0"/>
              </a:rPr>
              <a:t>Entrepreneurship development aims at making prospective entrepreneur a real one and real entrepreneur into a successful one. It means that the object is not only making entrepreneur, but making him successful entrepreneur. It is equally essential to sustain the development of entrepreneurship by making the existing entrepreneurs successful. From that point of view, post training stage is equally important. Post training activity decides the rate of success of the entrepreneurship development programmes Under this stage, following activities are conducted:</a:t>
            </a:r>
          </a:p>
          <a:p>
            <a:pPr marL="225425" indent="-225425">
              <a:buFont typeface="Wingdings" pitchFamily="2" charset="2"/>
              <a:buChar char="q"/>
            </a:pPr>
            <a:r>
              <a:rPr lang="en-US" sz="1800" dirty="0" smtClean="0">
                <a:latin typeface="Times New Roman" pitchFamily="18" charset="0"/>
                <a:cs typeface="Times New Roman" pitchFamily="18" charset="0"/>
              </a:rPr>
              <a:t>Follow-up activities to transform trained prospective entrepreneurs into real entrepreneurs.</a:t>
            </a:r>
          </a:p>
          <a:p>
            <a:pPr marL="225425" indent="-225425">
              <a:buFont typeface="Wingdings" pitchFamily="2" charset="2"/>
              <a:buChar char="q"/>
            </a:pPr>
            <a:r>
              <a:rPr lang="en-US" sz="1800" dirty="0" smtClean="0">
                <a:latin typeface="Times New Roman" pitchFamily="18" charset="0"/>
                <a:cs typeface="Times New Roman" pitchFamily="18" charset="0"/>
              </a:rPr>
              <a:t>Follow-up for launching a new business or undertaking by the participants of the training programme.</a:t>
            </a:r>
          </a:p>
          <a:p>
            <a:pPr marL="225425" indent="-225425">
              <a:buFont typeface="Wingdings" pitchFamily="2" charset="2"/>
              <a:buChar char="q"/>
            </a:pPr>
            <a:r>
              <a:rPr lang="en-US" sz="1800" dirty="0" smtClean="0">
                <a:latin typeface="Times New Roman" pitchFamily="18" charset="0"/>
                <a:cs typeface="Times New Roman" pitchFamily="18" charset="0"/>
              </a:rPr>
              <a:t>Assisting the prospective entrepreneurs to prepare the project report and see that it is approved by the concerned authorities.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5"/>
            <a:ext cx="10619848" cy="4023360"/>
          </a:xfrm>
        </p:spPr>
        <p:txBody>
          <a:bodyPr>
            <a:normAutofit/>
          </a:bodyPr>
          <a:lstStyle/>
          <a:p>
            <a:pPr marL="234950" indent="-234950" algn="just" fontAlgn="base">
              <a:buFont typeface="Wingdings" pitchFamily="2" charset="2"/>
              <a:buChar char="q"/>
            </a:pPr>
            <a:r>
              <a:rPr lang="en-US" sz="1800" dirty="0" smtClean="0">
                <a:latin typeface="Times New Roman" pitchFamily="18" charset="0"/>
                <a:cs typeface="Times New Roman" pitchFamily="18" charset="0"/>
              </a:rPr>
              <a:t>Guiding the prospective entrepreneurs to prepare the necessary documents, comply with the legal and technical formalities for starting a business.</a:t>
            </a:r>
          </a:p>
          <a:p>
            <a:pPr marL="234950" indent="-234950" algn="just" fontAlgn="base">
              <a:buFont typeface="Wingdings" pitchFamily="2" charset="2"/>
              <a:buChar char="q"/>
            </a:pPr>
            <a:r>
              <a:rPr lang="en-US" sz="1800" dirty="0" smtClean="0">
                <a:latin typeface="Times New Roman" pitchFamily="18" charset="0"/>
                <a:cs typeface="Times New Roman" pitchFamily="18" charset="0"/>
              </a:rPr>
              <a:t>Assisting to organize all necessary resources including machineries, raw materials, technical knowledge etc.</a:t>
            </a:r>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585216"/>
            <a:ext cx="10903527" cy="1499616"/>
          </a:xfrm>
        </p:spPr>
        <p:txBody>
          <a:bodyPr>
            <a:normAutofit/>
          </a:bodyPr>
          <a:lstStyle/>
          <a:p>
            <a:r>
              <a:rPr lang="en-US" sz="4200" b="1" dirty="0">
                <a:latin typeface="Times New Roman" pitchFamily="18" charset="0"/>
                <a:cs typeface="Times New Roman" pitchFamily="18" charset="0"/>
              </a:rPr>
              <a:t>A successful entrepreneur must have the following </a:t>
            </a:r>
            <a:r>
              <a:rPr lang="en-US" sz="4200" b="1" dirty="0" smtClean="0">
                <a:latin typeface="Times New Roman" pitchFamily="18" charset="0"/>
                <a:cs typeface="Times New Roman" pitchFamily="18" charset="0"/>
              </a:rPr>
              <a:t>traits</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234950" indent="-234950" algn="just" fontAlgn="base">
              <a:buFont typeface="Wingdings" pitchFamily="2" charset="2"/>
              <a:buChar char="q"/>
            </a:pPr>
            <a:r>
              <a:rPr lang="en-US" sz="1900" dirty="0" smtClean="0">
                <a:latin typeface="Times New Roman" pitchFamily="18" charset="0"/>
                <a:cs typeface="Times New Roman" pitchFamily="18" charset="0"/>
              </a:rPr>
              <a:t> </a:t>
            </a:r>
            <a:r>
              <a:rPr lang="en-US" sz="1900" b="1" dirty="0">
                <a:latin typeface="Times New Roman" pitchFamily="18" charset="0"/>
                <a:cs typeface="Times New Roman" pitchFamily="18" charset="0"/>
              </a:rPr>
              <a:t>Knowledge</a:t>
            </a:r>
            <a:r>
              <a:rPr lang="en-US" sz="1900" dirty="0">
                <a:latin typeface="Times New Roman" pitchFamily="18" charset="0"/>
                <a:cs typeface="Times New Roman" pitchFamily="18" charset="0"/>
              </a:rPr>
              <a:t> – It means the collection and retention of information in one’s mind. Knowledge is necessary for performing a task, but it is not sufficient. A person with knowledge can describe things to others, but mere description will not enable the listener to perform a job. Knowledge is only one aspect of performing things. In order to be successful, one needs to have the skill to translate the knowledge into </a:t>
            </a:r>
            <a:r>
              <a:rPr lang="en-US" sz="1900" dirty="0" smtClean="0">
                <a:latin typeface="Times New Roman" pitchFamily="18" charset="0"/>
                <a:cs typeface="Times New Roman" pitchFamily="18" charset="0"/>
              </a:rPr>
              <a:t>practice. </a:t>
            </a:r>
          </a:p>
          <a:p>
            <a:pPr marL="234950" indent="-234950" algn="just" fontAlgn="base">
              <a:buFont typeface="Wingdings" pitchFamily="2" charset="2"/>
              <a:buChar char="q"/>
            </a:pPr>
            <a:r>
              <a:rPr lang="en-US" sz="1900" b="1" dirty="0" smtClean="0">
                <a:latin typeface="Times New Roman" pitchFamily="18" charset="0"/>
                <a:cs typeface="Times New Roman" pitchFamily="18" charset="0"/>
              </a:rPr>
              <a:t>Skill</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 Skill means the ability to </a:t>
            </a:r>
            <a:r>
              <a:rPr lang="en-US" sz="1900" dirty="0" smtClean="0">
                <a:latin typeface="Times New Roman" pitchFamily="18" charset="0"/>
                <a:cs typeface="Times New Roman" pitchFamily="18" charset="0"/>
              </a:rPr>
              <a:t>practice </a:t>
            </a:r>
            <a:r>
              <a:rPr lang="en-US" sz="1900" dirty="0">
                <a:latin typeface="Times New Roman" pitchFamily="18" charset="0"/>
                <a:cs typeface="Times New Roman" pitchFamily="18" charset="0"/>
              </a:rPr>
              <a:t>knowledge. Knowledge regarding football can be acquired by reading, talking etc., but skill can be acquired only through practice. Both knowledge and skill are required to perform a </a:t>
            </a:r>
            <a:r>
              <a:rPr lang="en-US" sz="1900" dirty="0" smtClean="0">
                <a:latin typeface="Times New Roman" pitchFamily="18" charset="0"/>
                <a:cs typeface="Times New Roman" pitchFamily="18" charset="0"/>
              </a:rPr>
              <a:t>task. </a:t>
            </a:r>
          </a:p>
          <a:p>
            <a:pPr marL="234950" indent="-234950" algn="just" fontAlgn="base">
              <a:buFont typeface="Wingdings" pitchFamily="2" charset="2"/>
              <a:buChar char="q"/>
            </a:pPr>
            <a:r>
              <a:rPr lang="en-US" sz="1900" b="1" dirty="0" smtClean="0">
                <a:latin typeface="Times New Roman" pitchFamily="18" charset="0"/>
                <a:cs typeface="Times New Roman" pitchFamily="18" charset="0"/>
              </a:rPr>
              <a:t>Motive </a:t>
            </a:r>
            <a:r>
              <a:rPr lang="en-US" sz="1900" dirty="0">
                <a:latin typeface="Times New Roman" pitchFamily="18" charset="0"/>
                <a:cs typeface="Times New Roman" pitchFamily="18" charset="0"/>
              </a:rPr>
              <a:t>– Motive is an urge to achieve the goals. The achievement motivation directs a person to perform his duties in a better </a:t>
            </a:r>
            <a:r>
              <a:rPr lang="en-US" sz="1900" dirty="0" smtClean="0">
                <a:latin typeface="Times New Roman" pitchFamily="18" charset="0"/>
                <a:cs typeface="Times New Roman" pitchFamily="18" charset="0"/>
              </a:rPr>
              <a:t>manner.</a:t>
            </a:r>
            <a:r>
              <a:rPr lang="en-US" sz="1900" b="1" dirty="0" smtClean="0">
                <a:latin typeface="Times New Roman" pitchFamily="18" charset="0"/>
                <a:cs typeface="Times New Roman" pitchFamily="18" charset="0"/>
              </a:rPr>
              <a:t> </a:t>
            </a:r>
          </a:p>
          <a:p>
            <a:pPr marL="234950" indent="-234950" algn="just" fontAlgn="base">
              <a:buFont typeface="Wingdings" pitchFamily="2" charset="2"/>
              <a:buChar char="q"/>
            </a:pPr>
            <a:r>
              <a:rPr lang="en-US" sz="1900" b="1" dirty="0" smtClean="0">
                <a:latin typeface="Times New Roman" pitchFamily="18" charset="0"/>
                <a:cs typeface="Times New Roman" pitchFamily="18" charset="0"/>
              </a:rPr>
              <a:t>Mental Ability </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Mental ability consists of intelligence and creative thinking. An entrepreneur should possess the ability to </a:t>
            </a:r>
            <a:r>
              <a:rPr lang="en-US" sz="1900" dirty="0" smtClean="0">
                <a:latin typeface="Times New Roman" pitchFamily="18" charset="0"/>
                <a:cs typeface="Times New Roman" pitchFamily="18" charset="0"/>
              </a:rPr>
              <a:t>analyses </a:t>
            </a:r>
            <a:r>
              <a:rPr lang="en-US" sz="1900" dirty="0">
                <a:latin typeface="Times New Roman" pitchFamily="18" charset="0"/>
                <a:cs typeface="Times New Roman" pitchFamily="18" charset="0"/>
              </a:rPr>
              <a:t>problems and to find out </a:t>
            </a:r>
            <a:r>
              <a:rPr lang="en-US" sz="1900" dirty="0" smtClean="0">
                <a:latin typeface="Times New Roman" pitchFamily="18" charset="0"/>
                <a:cs typeface="Times New Roman" pitchFamily="18" charset="0"/>
              </a:rPr>
              <a:t>solutions. </a:t>
            </a:r>
          </a:p>
          <a:p>
            <a:pPr marL="234950" indent="-234950" algn="just" fontAlgn="base">
              <a:buFont typeface="Wingdings" pitchFamily="2" charset="2"/>
              <a:buChar char="q"/>
            </a:pPr>
            <a:r>
              <a:rPr lang="en-US" sz="1900" b="1" dirty="0" smtClean="0">
                <a:latin typeface="Times New Roman" pitchFamily="18" charset="0"/>
                <a:cs typeface="Times New Roman" pitchFamily="18" charset="0"/>
              </a:rPr>
              <a:t>Clear </a:t>
            </a:r>
            <a:r>
              <a:rPr lang="en-US" sz="1900" b="1" dirty="0">
                <a:latin typeface="Times New Roman" pitchFamily="18" charset="0"/>
                <a:cs typeface="Times New Roman" pitchFamily="18" charset="0"/>
              </a:rPr>
              <a:t>Objectives </a:t>
            </a:r>
            <a:r>
              <a:rPr lang="en-US" sz="1900" dirty="0">
                <a:latin typeface="Times New Roman" pitchFamily="18" charset="0"/>
                <a:cs typeface="Times New Roman" pitchFamily="18" charset="0"/>
              </a:rPr>
              <a:t>– An entrepreneur should have clear objectives as to the nature and scope of his business. He should have clear ideas regarding the nature of his product, demand for the products, competition in the market, etc.</a:t>
            </a:r>
          </a:p>
          <a:p>
            <a:endParaRPr lang="en-US" dirty="0"/>
          </a:p>
        </p:txBody>
      </p:sp>
    </p:spTree>
    <p:extLst>
      <p:ext uri="{BB962C8B-B14F-4D97-AF65-F5344CB8AC3E}">
        <p14:creationId xmlns="" xmlns:p14="http://schemas.microsoft.com/office/powerpoint/2010/main" val="11248515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5"/>
            <a:ext cx="10619848" cy="4023360"/>
          </a:xfrm>
        </p:spPr>
        <p:txBody>
          <a:bodyPr>
            <a:normAutofit lnSpcReduction="10000"/>
          </a:bodyPr>
          <a:lstStyle/>
          <a:p>
            <a:pPr marL="234950" indent="-234950" algn="just" fontAlgn="base">
              <a:buFont typeface="Wingdings" pitchFamily="2" charset="2"/>
              <a:buChar char="q"/>
            </a:pPr>
            <a:r>
              <a:rPr lang="en-US" sz="1800" b="1" dirty="0" smtClean="0">
                <a:latin typeface="Times New Roman" pitchFamily="18" charset="0"/>
                <a:cs typeface="Times New Roman" pitchFamily="18" charset="0"/>
              </a:rPr>
              <a:t>Guarding of Business Secrets </a:t>
            </a:r>
            <a:r>
              <a:rPr lang="en-US" sz="1800" dirty="0" smtClean="0">
                <a:latin typeface="Times New Roman" pitchFamily="18" charset="0"/>
                <a:cs typeface="Times New Roman" pitchFamily="18" charset="0"/>
              </a:rPr>
              <a:t>– An entrepreneur should be able to guard his business secrets. The leakage of business secrets to his rivals will affect his business adversely.</a:t>
            </a:r>
          </a:p>
          <a:p>
            <a:pPr marL="234950" indent="-234950" algn="just" fontAlgn="base">
              <a:buFont typeface="Wingdings" pitchFamily="2" charset="2"/>
              <a:buChar char="q"/>
            </a:pPr>
            <a:r>
              <a:rPr lang="en-US" sz="1800" b="1" dirty="0" smtClean="0">
                <a:latin typeface="Times New Roman" pitchFamily="18" charset="0"/>
                <a:cs typeface="Times New Roman" pitchFamily="18" charset="0"/>
              </a:rPr>
              <a:t>Capacity to Interact With People </a:t>
            </a:r>
            <a:r>
              <a:rPr lang="en-US" sz="1800" dirty="0" smtClean="0">
                <a:latin typeface="Times New Roman" pitchFamily="18" charset="0"/>
                <a:cs typeface="Times New Roman" pitchFamily="18" charset="0"/>
              </a:rPr>
              <a:t>– An entrepreneur has to interact with many people like the suppliers, employees, customers, government officials, etc. While dealing with them he must be tactful and mature. He must have personal relations with the customers to gain their continued patronage and confidence in his product.</a:t>
            </a:r>
          </a:p>
          <a:p>
            <a:pPr marL="234950" indent="-234950" algn="just" fontAlgn="base">
              <a:buFont typeface="Wingdings" pitchFamily="2" charset="2"/>
              <a:buChar char="q"/>
            </a:pPr>
            <a:r>
              <a:rPr lang="en-US" sz="1800" b="1" dirty="0" smtClean="0">
                <a:latin typeface="Times New Roman" pitchFamily="18" charset="0"/>
                <a:cs typeface="Times New Roman" pitchFamily="18" charset="0"/>
              </a:rPr>
              <a:t>Effective Communication </a:t>
            </a:r>
            <a:r>
              <a:rPr lang="en-US" sz="1800" dirty="0" smtClean="0">
                <a:latin typeface="Times New Roman" pitchFamily="18" charset="0"/>
                <a:cs typeface="Times New Roman" pitchFamily="18" charset="0"/>
              </a:rPr>
              <a:t>– A good entrepreneur should be able to communicate his ideas, messages and information effectively and clearly to others. The communication must be to the point, convincing and attractive.</a:t>
            </a:r>
          </a:p>
          <a:p>
            <a:pPr marL="234950" indent="-234950" algn="just" fontAlgn="base">
              <a:buFont typeface="Wingdings" pitchFamily="2" charset="2"/>
              <a:buChar char="q"/>
            </a:pPr>
            <a:r>
              <a:rPr lang="en-US" sz="1800" b="1" dirty="0" smtClean="0">
                <a:latin typeface="Times New Roman" pitchFamily="18" charset="0"/>
                <a:cs typeface="Times New Roman" pitchFamily="18" charset="0"/>
              </a:rPr>
              <a:t>Ability to </a:t>
            </a:r>
            <a:r>
              <a:rPr lang="en-US" sz="1800" b="1" dirty="0" err="1" smtClean="0">
                <a:latin typeface="Times New Roman" pitchFamily="18" charset="0"/>
                <a:cs typeface="Times New Roman" pitchFamily="18" charset="0"/>
              </a:rPr>
              <a:t>Mobilise</a:t>
            </a:r>
            <a:r>
              <a:rPr lang="en-US" sz="1800" b="1" dirty="0" smtClean="0">
                <a:latin typeface="Times New Roman" pitchFamily="18" charset="0"/>
                <a:cs typeface="Times New Roman" pitchFamily="18" charset="0"/>
              </a:rPr>
              <a:t> Resources </a:t>
            </a:r>
            <a:r>
              <a:rPr lang="en-US" sz="1800" dirty="0" smtClean="0">
                <a:latin typeface="Times New Roman" pitchFamily="18" charset="0"/>
                <a:cs typeface="Times New Roman" pitchFamily="18" charset="0"/>
              </a:rPr>
              <a:t>– Resources are scarce while demands are unlimited. The success of an entrepreneur depends on his ability to </a:t>
            </a:r>
            <a:r>
              <a:rPr lang="en-US" sz="1800" dirty="0" err="1" smtClean="0">
                <a:latin typeface="Times New Roman" pitchFamily="18" charset="0"/>
                <a:cs typeface="Times New Roman" pitchFamily="18" charset="0"/>
              </a:rPr>
              <a:t>mobilise</a:t>
            </a:r>
            <a:r>
              <a:rPr lang="en-US" sz="1800" dirty="0" smtClean="0">
                <a:latin typeface="Times New Roman" pitchFamily="18" charset="0"/>
                <a:cs typeface="Times New Roman" pitchFamily="18" charset="0"/>
              </a:rPr>
              <a:t> the scarce resources, to </a:t>
            </a:r>
            <a:r>
              <a:rPr lang="en-US" sz="1800" dirty="0" err="1" smtClean="0">
                <a:latin typeface="Times New Roman" pitchFamily="18" charset="0"/>
                <a:cs typeface="Times New Roman" pitchFamily="18" charset="0"/>
              </a:rPr>
              <a:t>utilise</a:t>
            </a:r>
            <a:r>
              <a:rPr lang="en-US" sz="1800" dirty="0" smtClean="0">
                <a:latin typeface="Times New Roman" pitchFamily="18" charset="0"/>
                <a:cs typeface="Times New Roman" pitchFamily="18" charset="0"/>
              </a:rPr>
              <a:t> them fully and thereby reduce the cost of production.</a:t>
            </a:r>
          </a:p>
          <a:p>
            <a:pPr marL="234950" indent="-234950" algn="just" fontAlgn="base">
              <a:buFont typeface="Wingdings" pitchFamily="2" charset="2"/>
              <a:buChar char="q"/>
            </a:pPr>
            <a:r>
              <a:rPr lang="en-US" sz="1800" b="1" dirty="0" smtClean="0">
                <a:latin typeface="Times New Roman" pitchFamily="18" charset="0"/>
                <a:cs typeface="Times New Roman" pitchFamily="18" charset="0"/>
              </a:rPr>
              <a:t>Technical Knowledge </a:t>
            </a:r>
            <a:r>
              <a:rPr lang="en-US" sz="1800" dirty="0" smtClean="0">
                <a:latin typeface="Times New Roman" pitchFamily="18" charset="0"/>
                <a:cs typeface="Times New Roman" pitchFamily="18" charset="0"/>
              </a:rPr>
              <a:t>– The term ‘technical knowledge’ in the business field means the innovations which have taken place in the field of production and distribution of goods and services. An entrepreneur should make changes in his products according to the tastes and preferences of his customers.</a:t>
            </a:r>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716" y="1871386"/>
            <a:ext cx="10772248" cy="4820359"/>
          </a:xfrm>
        </p:spPr>
        <p:txBody>
          <a:bodyPr>
            <a:noAutofit/>
          </a:bodyPr>
          <a:lstStyle/>
          <a:p>
            <a:pPr marL="234950" indent="-234950" algn="just" fontAlgn="base">
              <a:buFont typeface="Wingdings" pitchFamily="2" charset="2"/>
              <a:buChar char="q"/>
            </a:pPr>
            <a:r>
              <a:rPr lang="en-US" sz="1800" b="1" dirty="0" smtClean="0">
                <a:latin typeface="Times New Roman" pitchFamily="18" charset="0"/>
                <a:cs typeface="Times New Roman" pitchFamily="18" charset="0"/>
              </a:rPr>
              <a:t>Risk-bearing Capacity </a:t>
            </a:r>
            <a:r>
              <a:rPr lang="en-US" sz="1800" dirty="0" smtClean="0">
                <a:latin typeface="Times New Roman" pitchFamily="18" charset="0"/>
                <a:cs typeface="Times New Roman" pitchFamily="18" charset="0"/>
              </a:rPr>
              <a:t>– Risk is inherent in every business. The risk and reward are positively correlated i.e., high risk leads to higher profit, low risk to less profit. So, an entrepreneur should possess the </a:t>
            </a:r>
            <a:r>
              <a:rPr lang="en-US" sz="1800" dirty="0" err="1" smtClean="0">
                <a:latin typeface="Times New Roman" pitchFamily="18" charset="0"/>
                <a:cs typeface="Times New Roman" pitchFamily="18" charset="0"/>
              </a:rPr>
              <a:t>calibre</a:t>
            </a:r>
            <a:r>
              <a:rPr lang="en-US" sz="1800" dirty="0" smtClean="0">
                <a:latin typeface="Times New Roman" pitchFamily="18" charset="0"/>
                <a:cs typeface="Times New Roman" pitchFamily="18" charset="0"/>
              </a:rPr>
              <a:t> to accept the risk involved in his business. For this, he should have keen observation, tact in dealing with others and patience in implementing his ideas.</a:t>
            </a:r>
          </a:p>
          <a:p>
            <a:pPr marL="166688" indent="-166688" algn="just" fontAlgn="base">
              <a:buFont typeface="Wingdings" pitchFamily="2" charset="2"/>
              <a:buChar char="q"/>
            </a:pPr>
            <a:r>
              <a:rPr lang="en-US" sz="1800" b="1" dirty="0" err="1" smtClean="0">
                <a:latin typeface="Times New Roman" pitchFamily="18" charset="0"/>
                <a:cs typeface="Times New Roman" pitchFamily="18" charset="0"/>
              </a:rPr>
              <a:t>Organisational</a:t>
            </a:r>
            <a:r>
              <a:rPr lang="en-US" sz="1800" b="1" dirty="0" smtClean="0">
                <a:latin typeface="Times New Roman" pitchFamily="18" charset="0"/>
                <a:cs typeface="Times New Roman" pitchFamily="18" charset="0"/>
              </a:rPr>
              <a:t> and Administrative Capacities </a:t>
            </a:r>
            <a:r>
              <a:rPr lang="en-US" sz="1800" dirty="0" smtClean="0">
                <a:latin typeface="Times New Roman" pitchFamily="18" charset="0"/>
                <a:cs typeface="Times New Roman" pitchFamily="18" charset="0"/>
              </a:rPr>
              <a:t>– Entrepreneur is the </a:t>
            </a:r>
            <a:r>
              <a:rPr lang="en-US" sz="1800" dirty="0" err="1" smtClean="0">
                <a:latin typeface="Times New Roman" pitchFamily="18" charset="0"/>
                <a:cs typeface="Times New Roman" pitchFamily="18" charset="0"/>
              </a:rPr>
              <a:t>organiser</a:t>
            </a:r>
            <a:r>
              <a:rPr lang="en-US" sz="1800" dirty="0" smtClean="0">
                <a:latin typeface="Times New Roman" pitchFamily="18" charset="0"/>
                <a:cs typeface="Times New Roman" pitchFamily="18" charset="0"/>
              </a:rPr>
              <a:t> of a business enterprise. An </a:t>
            </a:r>
            <a:r>
              <a:rPr lang="en-US" sz="1800" dirty="0" err="1" smtClean="0">
                <a:latin typeface="Times New Roman" pitchFamily="18" charset="0"/>
                <a:cs typeface="Times New Roman" pitchFamily="18" charset="0"/>
              </a:rPr>
              <a:t>organiser</a:t>
            </a:r>
            <a:r>
              <a:rPr lang="en-US" sz="1800" dirty="0" smtClean="0">
                <a:latin typeface="Times New Roman" pitchFamily="18" charset="0"/>
                <a:cs typeface="Times New Roman" pitchFamily="18" charset="0"/>
              </a:rPr>
              <a:t> is said to be successful only when he </a:t>
            </a:r>
            <a:r>
              <a:rPr lang="en-US" sz="1800" dirty="0" err="1" smtClean="0">
                <a:latin typeface="Times New Roman" pitchFamily="18" charset="0"/>
                <a:cs typeface="Times New Roman" pitchFamily="18" charset="0"/>
              </a:rPr>
              <a:t>organises</a:t>
            </a:r>
            <a:r>
              <a:rPr lang="en-US" sz="1800" dirty="0" smtClean="0">
                <a:latin typeface="Times New Roman" pitchFamily="18" charset="0"/>
                <a:cs typeface="Times New Roman" pitchFamily="18" charset="0"/>
              </a:rPr>
              <a:t> and administers things in a proper way. For this, he must have the various administrative and managerial skills. He must know the art of superintendence and administration.</a:t>
            </a:r>
          </a:p>
          <a:p>
            <a:pPr marL="166688" indent="-166688" algn="just" fontAlgn="base">
              <a:buFont typeface="Wingdings" pitchFamily="2" charset="2"/>
              <a:buChar char="q"/>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Looking for Opportunities </a:t>
            </a:r>
            <a:r>
              <a:rPr lang="en-US" sz="1800" dirty="0" smtClean="0">
                <a:latin typeface="Times New Roman" pitchFamily="18" charset="0"/>
                <a:cs typeface="Times New Roman" pitchFamily="18" charset="0"/>
              </a:rPr>
              <a:t>– Entrepreneur is the person who looks for opportunities, and whenever he finds an opportunity he will take adequate steps to make use of the opportunity.</a:t>
            </a:r>
          </a:p>
          <a:p>
            <a:pPr marL="166688" indent="-166688" algn="just" fontAlgn="base">
              <a:buFont typeface="Wingdings" pitchFamily="2" charset="2"/>
              <a:buChar char="q"/>
            </a:pPr>
            <a:r>
              <a:rPr lang="en-US" sz="1800" b="1" dirty="0" smtClean="0">
                <a:latin typeface="Times New Roman" pitchFamily="18" charset="0"/>
                <a:cs typeface="Times New Roman" pitchFamily="18" charset="0"/>
              </a:rPr>
              <a:t> Persistence </a:t>
            </a:r>
            <a:r>
              <a:rPr lang="en-US" sz="1800" dirty="0" smtClean="0">
                <a:latin typeface="Times New Roman" pitchFamily="18" charset="0"/>
                <a:cs typeface="Times New Roman" pitchFamily="18" charset="0"/>
              </a:rPr>
              <a:t>– Entrepreneur should make continuous or repeated efforts to overcome the obstacles in the way of achieving the goals. The Japanese proverb “fall seven times; stand up eight” is applicable in the case of entrepreneurs.</a:t>
            </a:r>
          </a:p>
          <a:p>
            <a:pPr marL="166688" indent="-166688" algn="just" fontAlgn="base">
              <a:buFont typeface="Wingdings" pitchFamily="2" charset="2"/>
              <a:buChar char="q"/>
            </a:pPr>
            <a:r>
              <a:rPr lang="en-US" sz="1800" b="1" dirty="0" smtClean="0">
                <a:latin typeface="Times New Roman" pitchFamily="18" charset="0"/>
                <a:cs typeface="Times New Roman" pitchFamily="18" charset="0"/>
              </a:rPr>
              <a:t>Self Confidence </a:t>
            </a:r>
            <a:r>
              <a:rPr lang="en-US" sz="1800" dirty="0" smtClean="0">
                <a:latin typeface="Times New Roman" pitchFamily="18" charset="0"/>
                <a:cs typeface="Times New Roman" pitchFamily="18" charset="0"/>
              </a:rPr>
              <a:t>– Self-confidence is the most important factor to overcome difficulties. An entrepreneur is a person who has confidence in his abilities and skills. It enables him to overcome the risks and uncertainties in business.</a:t>
            </a:r>
          </a:p>
          <a:p>
            <a:pPr algn="just"/>
            <a:endParaRPr lang="en-US" sz="1800" dirty="0"/>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4"/>
            <a:ext cx="10619848" cy="4224611"/>
          </a:xfrm>
        </p:spPr>
        <p:txBody>
          <a:bodyPr>
            <a:normAutofit lnSpcReduction="10000"/>
          </a:bodyPr>
          <a:lstStyle/>
          <a:p>
            <a:pPr marL="290513" indent="-290513" algn="just" fontAlgn="base">
              <a:buFont typeface="Wingdings" pitchFamily="2" charset="2"/>
              <a:buChar char="q"/>
            </a:pPr>
            <a:r>
              <a:rPr lang="en-US" sz="1800" b="1" dirty="0" smtClean="0">
                <a:latin typeface="Times New Roman" pitchFamily="18" charset="0"/>
                <a:cs typeface="Times New Roman" pitchFamily="18" charset="0"/>
              </a:rPr>
              <a:t>Efficient Supervision </a:t>
            </a:r>
            <a:r>
              <a:rPr lang="en-US" sz="1800" dirty="0" smtClean="0">
                <a:latin typeface="Times New Roman" pitchFamily="18" charset="0"/>
                <a:cs typeface="Times New Roman" pitchFamily="18" charset="0"/>
              </a:rPr>
              <a:t>– He must personally supervise the work done by his subordinates and evaluate whether it is up to the mark.</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Motivation</a:t>
            </a:r>
            <a:r>
              <a:rPr lang="en-US" sz="1800" dirty="0" smtClean="0">
                <a:latin typeface="Times New Roman" pitchFamily="18" charset="0"/>
                <a:cs typeface="Times New Roman" pitchFamily="18" charset="0"/>
              </a:rPr>
              <a:t> – As the top level executive, the entrepreneur must motivate his subordinates to achieve the goals.</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Employees Well-wisher </a:t>
            </a:r>
            <a:r>
              <a:rPr lang="en-US" sz="1800" dirty="0" smtClean="0">
                <a:latin typeface="Times New Roman" pitchFamily="18" charset="0"/>
                <a:cs typeface="Times New Roman" pitchFamily="18" charset="0"/>
              </a:rPr>
              <a:t>– Entrepreneur must have a concern for the employees. He must take welfare measures for the employees. He must treat them human beings with emotions and feelings.</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Hard Working Mentality</a:t>
            </a:r>
            <a:r>
              <a:rPr lang="en-US" sz="1800" dirty="0" smtClean="0">
                <a:latin typeface="Times New Roman" pitchFamily="18" charset="0"/>
                <a:cs typeface="Times New Roman" pitchFamily="18" charset="0"/>
              </a:rPr>
              <a:t> – An entrepreneur should work hard to achieve his goals. He has to make sacrifice to get the task completed. He must be able to inspire others with his loyalty and hard work.</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Effective Strategist</a:t>
            </a:r>
            <a:r>
              <a:rPr lang="en-US" sz="1800" dirty="0" smtClean="0">
                <a:latin typeface="Times New Roman" pitchFamily="18" charset="0"/>
                <a:cs typeface="Times New Roman" pitchFamily="18" charset="0"/>
              </a:rPr>
              <a:t> – He introduces the most effective strategies to achieve the goals of the enterprise.</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Imagination and Initiative</a:t>
            </a:r>
            <a:r>
              <a:rPr lang="en-US" sz="1800" dirty="0" smtClean="0">
                <a:latin typeface="Times New Roman" pitchFamily="18" charset="0"/>
                <a:cs typeface="Times New Roman" pitchFamily="18" charset="0"/>
              </a:rPr>
              <a:t> – He should be able to take initiative. His main task is to stimulate initiative and enthusiasm in the accomplishment of the objectives.</a:t>
            </a:r>
          </a:p>
          <a:p>
            <a:pPr marL="290513" indent="-290513" algn="just">
              <a:buFont typeface="Wingdings" pitchFamily="2" charset="2"/>
              <a:buChar char="q"/>
            </a:pPr>
            <a:r>
              <a:rPr lang="en-US" sz="1800" b="1" dirty="0" smtClean="0">
                <a:latin typeface="Times New Roman" pitchFamily="18" charset="0"/>
                <a:cs typeface="Times New Roman" pitchFamily="18" charset="0"/>
              </a:rPr>
              <a:t>Willingness to Change </a:t>
            </a:r>
            <a:r>
              <a:rPr lang="en-US" sz="1800" dirty="0" smtClean="0">
                <a:latin typeface="Times New Roman" pitchFamily="18" charset="0"/>
                <a:cs typeface="Times New Roman" pitchFamily="18" charset="0"/>
              </a:rPr>
              <a:t>– A successful entrepreneur is interested in changing the pattern of production to suit the available resources, market conditions and quality of output. He should have a genuine interest to initiate and accept changes. He should be alert and flexible.</a:t>
            </a:r>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433581" cy="1499616"/>
          </a:xfrm>
        </p:spPr>
        <p:txBody>
          <a:bodyPr>
            <a:normAutofit/>
          </a:bodyPr>
          <a:lstStyle/>
          <a:p>
            <a:r>
              <a:rPr lang="en-US" sz="4200" b="1" dirty="0">
                <a:latin typeface="Times New Roman" pitchFamily="18" charset="0"/>
                <a:cs typeface="Times New Roman" pitchFamily="18" charset="0"/>
              </a:rPr>
              <a:t>Qualities of an Entrepreneur</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1052946" y="2008909"/>
            <a:ext cx="10557164" cy="4286596"/>
          </a:xfrm>
        </p:spPr>
        <p:txBody>
          <a:bodyPr numCol="2">
            <a:normAutofit fontScale="77500" lnSpcReduction="20000"/>
          </a:bodyPr>
          <a:lstStyle/>
          <a:p>
            <a:pPr marL="290513" indent="-290513" fontAlgn="base">
              <a:buFont typeface="Wingdings" pitchFamily="2" charset="2"/>
              <a:buChar char="q"/>
            </a:pPr>
            <a:r>
              <a:rPr lang="en-US" sz="2600" dirty="0" smtClean="0">
                <a:latin typeface="Times New Roman" pitchFamily="18" charset="0"/>
                <a:cs typeface="Times New Roman" pitchFamily="18" charset="0"/>
              </a:rPr>
              <a:t>Need </a:t>
            </a:r>
            <a:r>
              <a:rPr lang="en-US" sz="2600" dirty="0">
                <a:latin typeface="Times New Roman" pitchFamily="18" charset="0"/>
                <a:cs typeface="Times New Roman" pitchFamily="18" charset="0"/>
              </a:rPr>
              <a:t>for </a:t>
            </a:r>
            <a:r>
              <a:rPr lang="en-US" sz="2600" dirty="0" smtClean="0">
                <a:latin typeface="Times New Roman" pitchFamily="18" charset="0"/>
                <a:cs typeface="Times New Roman" pitchFamily="18" charset="0"/>
              </a:rPr>
              <a:t>Achievement</a:t>
            </a:r>
            <a:endParaRPr lang="en-US" sz="2600" dirty="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Risk Taking</a:t>
            </a:r>
            <a:endParaRPr lang="en-US" sz="2600" dirty="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Need for </a:t>
            </a:r>
            <a:r>
              <a:rPr lang="en-US" sz="2600" dirty="0" smtClean="0">
                <a:latin typeface="Times New Roman" pitchFamily="18" charset="0"/>
                <a:cs typeface="Times New Roman" pitchFamily="18" charset="0"/>
              </a:rPr>
              <a:t>Independence</a:t>
            </a:r>
            <a:endParaRPr lang="en-US" sz="2600" dirty="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Sense of </a:t>
            </a:r>
            <a:r>
              <a:rPr lang="en-US" sz="2600" dirty="0" smtClean="0">
                <a:latin typeface="Times New Roman" pitchFamily="18" charset="0"/>
                <a:cs typeface="Times New Roman" pitchFamily="18" charset="0"/>
              </a:rPr>
              <a:t>Effectiveness</a:t>
            </a:r>
            <a:endParaRPr lang="en-US" sz="2600" dirty="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Social </a:t>
            </a:r>
            <a:r>
              <a:rPr lang="en-US" sz="2600" dirty="0" smtClean="0">
                <a:latin typeface="Times New Roman" pitchFamily="18" charset="0"/>
                <a:cs typeface="Times New Roman" pitchFamily="18" charset="0"/>
              </a:rPr>
              <a:t>Consciousness</a:t>
            </a:r>
            <a:endParaRPr lang="en-US" sz="2600" dirty="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Need for </a:t>
            </a:r>
            <a:r>
              <a:rPr lang="en-US" sz="2600" dirty="0" smtClean="0">
                <a:latin typeface="Times New Roman" pitchFamily="18" charset="0"/>
                <a:cs typeface="Times New Roman" pitchFamily="18" charset="0"/>
              </a:rPr>
              <a:t>Extension</a:t>
            </a:r>
          </a:p>
          <a:p>
            <a:pPr marL="290513" indent="-290513" fontAlgn="base">
              <a:buFont typeface="Wingdings" pitchFamily="2" charset="2"/>
              <a:buChar char="q"/>
            </a:pPr>
            <a:r>
              <a:rPr lang="en-US" sz="2600" dirty="0" smtClean="0">
                <a:latin typeface="Times New Roman" pitchFamily="18" charset="0"/>
                <a:cs typeface="Times New Roman" pitchFamily="18" charset="0"/>
              </a:rPr>
              <a:t>Optimistic</a:t>
            </a:r>
          </a:p>
          <a:p>
            <a:pPr marL="290513" indent="-290513" fontAlgn="base">
              <a:buFont typeface="Wingdings" pitchFamily="2" charset="2"/>
              <a:buChar char="q"/>
            </a:pPr>
            <a:r>
              <a:rPr lang="en-US" sz="2600" dirty="0" smtClean="0">
                <a:latin typeface="Times New Roman" pitchFamily="18" charset="0"/>
                <a:cs typeface="Times New Roman" pitchFamily="18" charset="0"/>
              </a:rPr>
              <a:t>Open Minded</a:t>
            </a:r>
          </a:p>
          <a:p>
            <a:pPr marL="290513" indent="-290513" fontAlgn="base">
              <a:buFont typeface="Wingdings" pitchFamily="2" charset="2"/>
              <a:buChar char="q"/>
            </a:pPr>
            <a:r>
              <a:rPr lang="en-US" sz="2600" dirty="0" smtClean="0">
                <a:latin typeface="Times New Roman" pitchFamily="18" charset="0"/>
                <a:cs typeface="Times New Roman" pitchFamily="18" charset="0"/>
              </a:rPr>
              <a:t>Non-fatalist-have faith in God or in the power of nature</a:t>
            </a:r>
          </a:p>
          <a:p>
            <a:pPr marL="290513" indent="-290513" fontAlgn="base">
              <a:buFont typeface="Wingdings" pitchFamily="2" charset="2"/>
              <a:buChar char="q"/>
            </a:pPr>
            <a:r>
              <a:rPr lang="en-US" sz="2600" dirty="0" smtClean="0">
                <a:latin typeface="Times New Roman" pitchFamily="18" charset="0"/>
                <a:cs typeface="Times New Roman" pitchFamily="18" charset="0"/>
              </a:rPr>
              <a:t>Low Affiliation-do not get attached emotionally with the people with whom they work</a:t>
            </a:r>
          </a:p>
          <a:p>
            <a:pPr marL="290513" indent="-290513" fontAlgn="base">
              <a:buFont typeface="Wingdings" pitchFamily="2" charset="2"/>
              <a:buChar char="q"/>
            </a:pPr>
            <a:r>
              <a:rPr lang="en-US" sz="2600" dirty="0" smtClean="0">
                <a:latin typeface="Times New Roman" pitchFamily="18" charset="0"/>
                <a:cs typeface="Times New Roman" pitchFamily="18" charset="0"/>
              </a:rPr>
              <a:t> Pragmatist-entrepreneur is to be concerned with the present</a:t>
            </a:r>
          </a:p>
          <a:p>
            <a:pPr marL="290513" indent="-290513" fontAlgn="base">
              <a:buFont typeface="Wingdings" pitchFamily="2" charset="2"/>
              <a:buChar char="q"/>
            </a:pPr>
            <a:r>
              <a:rPr lang="en-US" sz="2600" dirty="0" smtClean="0">
                <a:latin typeface="Times New Roman" pitchFamily="18" charset="0"/>
                <a:cs typeface="Times New Roman" pitchFamily="18" charset="0"/>
              </a:rPr>
              <a:t> Aggressive</a:t>
            </a:r>
          </a:p>
          <a:p>
            <a:pPr marL="290513" indent="-290513" fontAlgn="base">
              <a:buFont typeface="Wingdings" pitchFamily="2" charset="2"/>
              <a:buChar char="q"/>
            </a:pPr>
            <a:r>
              <a:rPr lang="en-US" sz="2600" dirty="0" smtClean="0">
                <a:latin typeface="Times New Roman" pitchFamily="18" charset="0"/>
                <a:cs typeface="Times New Roman" pitchFamily="18" charset="0"/>
              </a:rPr>
              <a:t> Persistent</a:t>
            </a:r>
          </a:p>
          <a:p>
            <a:pPr marL="290513" indent="-290513" fontAlgn="base">
              <a:buFont typeface="Wingdings" pitchFamily="2" charset="2"/>
              <a:buChar char="q"/>
            </a:pPr>
            <a:r>
              <a:rPr lang="en-US" sz="2600" dirty="0" smtClean="0">
                <a:latin typeface="Times New Roman" pitchFamily="18" charset="0"/>
                <a:cs typeface="Times New Roman" pitchFamily="18" charset="0"/>
              </a:rPr>
              <a:t> Commitment and Conviction</a:t>
            </a:r>
          </a:p>
          <a:p>
            <a:pPr marL="290513" indent="-290513" fontAlgn="base">
              <a:buFont typeface="Wingdings" pitchFamily="2" charset="2"/>
              <a:buChar char="q"/>
            </a:pPr>
            <a:r>
              <a:rPr lang="en-US" sz="2600" dirty="0" smtClean="0">
                <a:latin typeface="Times New Roman" pitchFamily="18" charset="0"/>
                <a:cs typeface="Times New Roman" pitchFamily="18" charset="0"/>
              </a:rPr>
              <a:t>Capacity to </a:t>
            </a:r>
            <a:r>
              <a:rPr lang="en-US" sz="2600" dirty="0" err="1" smtClean="0">
                <a:latin typeface="Times New Roman" pitchFamily="18" charset="0"/>
                <a:cs typeface="Times New Roman" pitchFamily="18" charset="0"/>
              </a:rPr>
              <a:t>Analyse</a:t>
            </a:r>
            <a:endParaRPr lang="en-US" sz="2600" dirty="0" smtClean="0">
              <a:latin typeface="Times New Roman" pitchFamily="18" charset="0"/>
              <a:cs typeface="Times New Roman" pitchFamily="18" charset="0"/>
            </a:endParaRPr>
          </a:p>
          <a:p>
            <a:pPr marL="290513" indent="-290513" fontAlgn="base">
              <a:buFont typeface="Wingdings" pitchFamily="2" charset="2"/>
              <a:buChar char="q"/>
            </a:pPr>
            <a:r>
              <a:rPr lang="en-US" sz="2600" dirty="0" smtClean="0">
                <a:latin typeface="Times New Roman" pitchFamily="18" charset="0"/>
                <a:cs typeface="Times New Roman" pitchFamily="18" charset="0"/>
              </a:rPr>
              <a:t> Initiative</a:t>
            </a:r>
          </a:p>
          <a:p>
            <a:pPr marL="290513" indent="-290513" fontAlgn="base">
              <a:buFont typeface="Wingdings" pitchFamily="2" charset="2"/>
              <a:buChar char="q"/>
            </a:pPr>
            <a:r>
              <a:rPr lang="en-US" sz="2600" dirty="0" smtClean="0">
                <a:latin typeface="Times New Roman" pitchFamily="18" charset="0"/>
                <a:cs typeface="Times New Roman" pitchFamily="18" charset="0"/>
              </a:rPr>
              <a:t> Hopeful</a:t>
            </a:r>
          </a:p>
          <a:p>
            <a:pPr marL="290513" indent="-290513" fontAlgn="base">
              <a:buFont typeface="Wingdings" pitchFamily="2" charset="2"/>
              <a:buChar char="q"/>
            </a:pPr>
            <a:r>
              <a:rPr lang="en-US" sz="2600" dirty="0" smtClean="0">
                <a:latin typeface="Times New Roman" pitchFamily="18" charset="0"/>
                <a:cs typeface="Times New Roman" pitchFamily="18" charset="0"/>
              </a:rPr>
              <a:t> Efficiency</a:t>
            </a:r>
          </a:p>
          <a:p>
            <a:pPr marL="290513" indent="-290513">
              <a:buFont typeface="Wingdings" pitchFamily="2" charset="2"/>
              <a:buChar char="q"/>
            </a:pPr>
            <a:endParaRPr lang="en-US" dirty="0" smtClean="0"/>
          </a:p>
          <a:p>
            <a:pPr marL="290513" indent="-290513" fontAlgn="base">
              <a:buFont typeface="Wingdings" pitchFamily="2" charset="2"/>
              <a:buChar char="q"/>
            </a:pPr>
            <a:endParaRPr lang="en-US" dirty="0"/>
          </a:p>
          <a:p>
            <a:endParaRPr lang="en-US" dirty="0"/>
          </a:p>
        </p:txBody>
      </p:sp>
    </p:spTree>
    <p:extLst>
      <p:ext uri="{BB962C8B-B14F-4D97-AF65-F5344CB8AC3E}">
        <p14:creationId xmlns="" xmlns:p14="http://schemas.microsoft.com/office/powerpoint/2010/main" val="18692550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007" y="2023787"/>
            <a:ext cx="10619848" cy="4224611"/>
          </a:xfrm>
        </p:spPr>
        <p:txBody>
          <a:bodyPr>
            <a:normAutofit lnSpcReduction="10000"/>
          </a:bodyPr>
          <a:lstStyle/>
          <a:p>
            <a:pPr marL="290513" indent="-290513" algn="just" fontAlgn="base">
              <a:buFont typeface="Wingdings" pitchFamily="2" charset="2"/>
              <a:buChar char="q"/>
            </a:pPr>
            <a:r>
              <a:rPr lang="en-US" sz="1800" b="1" dirty="0" smtClean="0">
                <a:latin typeface="Times New Roman" pitchFamily="18" charset="0"/>
                <a:cs typeface="Times New Roman" pitchFamily="18" charset="0"/>
              </a:rPr>
              <a:t>Efficient Supervision </a:t>
            </a:r>
            <a:r>
              <a:rPr lang="en-US" sz="1800" dirty="0" smtClean="0">
                <a:latin typeface="Times New Roman" pitchFamily="18" charset="0"/>
                <a:cs typeface="Times New Roman" pitchFamily="18" charset="0"/>
              </a:rPr>
              <a:t>– He must personally supervise the work done by his subordinates and evaluate whether it is up to the mark.</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Motivation</a:t>
            </a:r>
            <a:r>
              <a:rPr lang="en-US" sz="1800" dirty="0" smtClean="0">
                <a:latin typeface="Times New Roman" pitchFamily="18" charset="0"/>
                <a:cs typeface="Times New Roman" pitchFamily="18" charset="0"/>
              </a:rPr>
              <a:t> – As the top level executive, the entrepreneur must motivate his subordinates to achieve the goals.</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Employees Well-wisher </a:t>
            </a:r>
            <a:r>
              <a:rPr lang="en-US" sz="1800" dirty="0" smtClean="0">
                <a:latin typeface="Times New Roman" pitchFamily="18" charset="0"/>
                <a:cs typeface="Times New Roman" pitchFamily="18" charset="0"/>
              </a:rPr>
              <a:t>– Entrepreneur must have a concern for the employees. He must take welfare measures for the employees. He must treat them human beings with emotions and feelings.</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Hard Working Mentality</a:t>
            </a:r>
            <a:r>
              <a:rPr lang="en-US" sz="1800" dirty="0" smtClean="0">
                <a:latin typeface="Times New Roman" pitchFamily="18" charset="0"/>
                <a:cs typeface="Times New Roman" pitchFamily="18" charset="0"/>
              </a:rPr>
              <a:t> – An entrepreneur should work hard to achieve his goals. He has to make sacrifice to get the task completed. He must be able to inspire others with his loyalty and hard work.</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Effective Strategist</a:t>
            </a:r>
            <a:r>
              <a:rPr lang="en-US" sz="1800" dirty="0" smtClean="0">
                <a:latin typeface="Times New Roman" pitchFamily="18" charset="0"/>
                <a:cs typeface="Times New Roman" pitchFamily="18" charset="0"/>
              </a:rPr>
              <a:t> – He introduces the most effective strategies to achieve the goals of the enterprise.</a:t>
            </a:r>
          </a:p>
          <a:p>
            <a:pPr marL="290513" indent="-290513" algn="just" fontAlgn="base">
              <a:buFont typeface="Wingdings" pitchFamily="2" charset="2"/>
              <a:buChar char="q"/>
            </a:pPr>
            <a:r>
              <a:rPr lang="en-US" sz="1800" b="1" dirty="0" smtClean="0">
                <a:latin typeface="Times New Roman" pitchFamily="18" charset="0"/>
                <a:cs typeface="Times New Roman" pitchFamily="18" charset="0"/>
              </a:rPr>
              <a:t>Imagination and Initiative</a:t>
            </a:r>
            <a:r>
              <a:rPr lang="en-US" sz="1800" dirty="0" smtClean="0">
                <a:latin typeface="Times New Roman" pitchFamily="18" charset="0"/>
                <a:cs typeface="Times New Roman" pitchFamily="18" charset="0"/>
              </a:rPr>
              <a:t> – He should be able to take initiative. His main task is to stimulate initiative and enthusiasm in the accomplishment of the objectives.</a:t>
            </a:r>
          </a:p>
          <a:p>
            <a:pPr marL="290513" indent="-290513" algn="just">
              <a:buFont typeface="Wingdings" pitchFamily="2" charset="2"/>
              <a:buChar char="q"/>
            </a:pPr>
            <a:r>
              <a:rPr lang="en-US" sz="1800" b="1" dirty="0" smtClean="0">
                <a:latin typeface="Times New Roman" pitchFamily="18" charset="0"/>
                <a:cs typeface="Times New Roman" pitchFamily="18" charset="0"/>
              </a:rPr>
              <a:t>Willingness to Change </a:t>
            </a:r>
            <a:r>
              <a:rPr lang="en-US" sz="1800" dirty="0" smtClean="0">
                <a:latin typeface="Times New Roman" pitchFamily="18" charset="0"/>
                <a:cs typeface="Times New Roman" pitchFamily="18" charset="0"/>
              </a:rPr>
              <a:t>– A successful entrepreneur is interested in changing the pattern of production to suit the available resources, market conditions and quality of output. He should have a genuine interest to initiate and accept changes. He should be alert and flexible.</a:t>
            </a:r>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374073"/>
            <a:ext cx="10806545" cy="1399309"/>
          </a:xfrm>
        </p:spPr>
        <p:txBody>
          <a:bodyPr>
            <a:normAutofit/>
          </a:bodyPr>
          <a:lstStyle/>
          <a:p>
            <a:r>
              <a:rPr lang="en-US" sz="4200" b="1" dirty="0" smtClean="0">
                <a:latin typeface="Times New Roman" pitchFamily="18" charset="0"/>
                <a:cs typeface="Times New Roman" pitchFamily="18" charset="0"/>
              </a:rPr>
              <a:t>ROLE of </a:t>
            </a:r>
            <a:r>
              <a:rPr lang="en-US" sz="4400" b="1" dirty="0" smtClean="0">
                <a:latin typeface="Times New Roman" pitchFamily="18" charset="0"/>
                <a:cs typeface="Times New Roman" pitchFamily="18" charset="0"/>
              </a:rPr>
              <a:t>Entrepreneurship I</a:t>
            </a:r>
            <a:r>
              <a:rPr lang="en-US" sz="4200" b="1" dirty="0" smtClean="0">
                <a:latin typeface="Times New Roman" pitchFamily="18" charset="0"/>
                <a:cs typeface="Times New Roman" pitchFamily="18" charset="0"/>
              </a:rPr>
              <a:t>n Economic Development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48146" y="1662545"/>
            <a:ext cx="10668000" cy="5001491"/>
          </a:xfrm>
        </p:spPr>
        <p:txBody>
          <a:bodyPr>
            <a:noAutofit/>
          </a:bodyPr>
          <a:lstStyle/>
          <a:p>
            <a:r>
              <a:rPr lang="en-US" sz="1800" dirty="0" smtClean="0">
                <a:latin typeface="Times New Roman" pitchFamily="18" charset="0"/>
                <a:cs typeface="Times New Roman" pitchFamily="18" charset="0"/>
              </a:rPr>
              <a:t>The important role that entrepreneurship plays in the economic development of an economy can now be put in a more systematic and orderly manner as follows:</a:t>
            </a:r>
          </a:p>
          <a:p>
            <a:pPr marL="342900" indent="-342900">
              <a:buFont typeface="+mj-lt"/>
              <a:buAutoNum type="arabicPeriod"/>
            </a:pPr>
            <a:r>
              <a:rPr lang="en-US" sz="1800" dirty="0" smtClean="0">
                <a:latin typeface="Times New Roman" pitchFamily="18" charset="0"/>
                <a:cs typeface="Times New Roman" pitchFamily="18" charset="0"/>
              </a:rPr>
              <a:t>Entrepreneurship promotes capital formation by mobilising the idle saving of the public.</a:t>
            </a:r>
          </a:p>
          <a:p>
            <a:pPr marL="342900" indent="-342900">
              <a:buFont typeface="+mj-lt"/>
              <a:buAutoNum type="arabicPeriod"/>
            </a:pPr>
            <a:r>
              <a:rPr lang="en-US" sz="1800" dirty="0" smtClean="0">
                <a:latin typeface="Times New Roman" pitchFamily="18" charset="0"/>
                <a:cs typeface="Times New Roman" pitchFamily="18" charset="0"/>
              </a:rPr>
              <a:t> It provides immediate large-scale employment. Thus, it helps reduce the unemployment problem in the country, i.e., the root of all socio-economic problems.</a:t>
            </a:r>
          </a:p>
          <a:p>
            <a:pPr marL="342900" indent="-342900">
              <a:buFont typeface="+mj-lt"/>
              <a:buAutoNum type="arabicPeriod"/>
            </a:pPr>
            <a:r>
              <a:rPr lang="en-US" sz="1800" dirty="0" smtClean="0">
                <a:latin typeface="Times New Roman" pitchFamily="18" charset="0"/>
                <a:cs typeface="Times New Roman" pitchFamily="18" charset="0"/>
              </a:rPr>
              <a:t> It promotes balanced regional development.</a:t>
            </a:r>
          </a:p>
          <a:p>
            <a:pPr marL="342900" indent="-342900">
              <a:buFont typeface="+mj-lt"/>
              <a:buAutoNum type="arabicPeriod"/>
            </a:pPr>
            <a:r>
              <a:rPr lang="en-US" sz="1800" dirty="0" smtClean="0">
                <a:latin typeface="Times New Roman" pitchFamily="18" charset="0"/>
                <a:cs typeface="Times New Roman" pitchFamily="18" charset="0"/>
              </a:rPr>
              <a:t>It helps reduce the concentration of economic power.</a:t>
            </a:r>
          </a:p>
          <a:p>
            <a:pPr marL="342900" indent="-342900">
              <a:buFont typeface="+mj-lt"/>
              <a:buAutoNum type="arabicPeriod"/>
            </a:pPr>
            <a:r>
              <a:rPr lang="en-US" sz="1800" dirty="0" smtClean="0">
                <a:latin typeface="Times New Roman" pitchFamily="18" charset="0"/>
                <a:cs typeface="Times New Roman" pitchFamily="18" charset="0"/>
              </a:rPr>
              <a:t> It stimulates the equitable redistribution of wealth, income and even political power in the interest of the country..</a:t>
            </a:r>
          </a:p>
          <a:p>
            <a:pPr marL="342900" indent="-342900">
              <a:buFont typeface="+mj-lt"/>
              <a:buAutoNum type="arabicPeriod"/>
            </a:pPr>
            <a:r>
              <a:rPr lang="en-US" sz="1800" dirty="0" smtClean="0">
                <a:latin typeface="Times New Roman" pitchFamily="18" charset="0"/>
                <a:cs typeface="Times New Roman" pitchFamily="18" charset="0"/>
              </a:rPr>
              <a:t>It encourages effective resource mobilisation of capital and skill which might otherwise remain unutilized and idle.</a:t>
            </a:r>
          </a:p>
          <a:p>
            <a:pPr marL="342900" indent="-342900">
              <a:buFont typeface="+mj-lt"/>
              <a:buAutoNum type="arabicPeriod"/>
            </a:pPr>
            <a:r>
              <a:rPr lang="en-US" sz="1800" dirty="0" smtClean="0">
                <a:latin typeface="Times New Roman" pitchFamily="18" charset="0"/>
                <a:cs typeface="Times New Roman" pitchFamily="18" charset="0"/>
              </a:rPr>
              <a:t> It also induces backward and forward linkages which stimulate the process of economic development in the country.</a:t>
            </a:r>
          </a:p>
          <a:p>
            <a:pPr marL="342900" indent="-342900">
              <a:buFont typeface="+mj-lt"/>
              <a:buAutoNum type="arabicPeriod"/>
            </a:pPr>
            <a:r>
              <a:rPr lang="en-US" sz="1800" dirty="0" smtClean="0">
                <a:latin typeface="Times New Roman" pitchFamily="18" charset="0"/>
                <a:cs typeface="Times New Roman" pitchFamily="18" charset="0"/>
              </a:rPr>
              <a:t> Last but no means the least, it also promotes country's export trade i.e., an important ingredient to economic development.</a:t>
            </a:r>
          </a:p>
          <a:p>
            <a:pPr algn="just"/>
            <a:endParaRPr lang="en-US" sz="2400" dirty="0"/>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52237" cy="1499616"/>
          </a:xfrm>
        </p:spPr>
        <p:txBody>
          <a:bodyPr>
            <a:normAutofit/>
          </a:bodyPr>
          <a:lstStyle/>
          <a:p>
            <a:r>
              <a:rPr lang="en-US" sz="4200" b="1" dirty="0" smtClean="0">
                <a:latin typeface="Times New Roman" pitchFamily="18" charset="0"/>
                <a:cs typeface="Times New Roman" pitchFamily="18" charset="0"/>
              </a:rPr>
              <a:t>challenges of </a:t>
            </a:r>
            <a:r>
              <a:rPr lang="en-US" sz="4200" b="1" dirty="0">
                <a:latin typeface="Times New Roman" pitchFamily="18" charset="0"/>
                <a:cs typeface="Times New Roman" pitchFamily="18" charset="0"/>
              </a:rPr>
              <a:t>an Entrepreneur</a:t>
            </a:r>
            <a:endParaRPr lang="en-US" sz="4200" dirty="0">
              <a:latin typeface="Times New Roman" pitchFamily="18" charset="0"/>
              <a:cs typeface="Times New Roman" pitchFamily="18" charset="0"/>
            </a:endParaRPr>
          </a:p>
        </p:txBody>
      </p:sp>
      <p:sp>
        <p:nvSpPr>
          <p:cNvPr id="4" name="Content Placeholder 2"/>
          <p:cNvSpPr txBox="1">
            <a:spLocks/>
          </p:cNvSpPr>
          <p:nvPr/>
        </p:nvSpPr>
        <p:spPr>
          <a:xfrm>
            <a:off x="837861" y="1982224"/>
            <a:ext cx="10619848" cy="4224611"/>
          </a:xfrm>
          <a:prstGeom prst="rect">
            <a:avLst/>
          </a:prstGeom>
        </p:spPr>
        <p:txBody>
          <a:bodyPr vert="horz" lIns="45720" tIns="45720" rIns="45720" bIns="45720" rtlCol="0">
            <a:normAutofit/>
          </a:bodyPr>
          <a:lstStyle/>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lang="en-US" dirty="0" smtClean="0">
                <a:latin typeface="Times New Roman" pitchFamily="18" charset="0"/>
                <a:cs typeface="Times New Roman" pitchFamily="18" charset="0"/>
              </a:rPr>
              <a:t>Financing</a:t>
            </a:r>
          </a:p>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kumimoji="0" lang="en-US" sz="180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Teambuilding</a:t>
            </a:r>
            <a:endParaRPr lang="en-US" dirty="0" smtClean="0">
              <a:latin typeface="Times New Roman" pitchFamily="18" charset="0"/>
              <a:cs typeface="Times New Roman" pitchFamily="18" charset="0"/>
            </a:endParaRPr>
          </a:p>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lang="en-US" dirty="0" smtClean="0">
                <a:latin typeface="Times New Roman" pitchFamily="18" charset="0"/>
                <a:cs typeface="Times New Roman" pitchFamily="18" charset="0"/>
              </a:rPr>
              <a:t>Be</a:t>
            </a:r>
            <a:r>
              <a:rPr kumimoji="0" lang="en-US" sz="180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a:t>
            </a:r>
            <a:r>
              <a:rPr lang="en-US" dirty="0" err="1" smtClean="0">
                <a:latin typeface="Times New Roman" pitchFamily="18" charset="0"/>
                <a:cs typeface="Times New Roman" pitchFamily="18" charset="0"/>
              </a:rPr>
              <a:t>ng</a:t>
            </a:r>
            <a:r>
              <a:rPr lang="en-US" dirty="0" smtClean="0">
                <a:latin typeface="Times New Roman" pitchFamily="18" charset="0"/>
                <a:cs typeface="Times New Roman" pitchFamily="18" charset="0"/>
              </a:rPr>
              <a:t> The Visionary</a:t>
            </a:r>
          </a:p>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kumimoji="0" lang="en-US" sz="180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Deali</a:t>
            </a:r>
            <a:r>
              <a:rPr lang="en-US" dirty="0" err="1" smtClean="0">
                <a:latin typeface="Times New Roman" pitchFamily="18" charset="0"/>
                <a:cs typeface="Times New Roman" pitchFamily="18" charset="0"/>
              </a:rPr>
              <a:t>ng</a:t>
            </a:r>
            <a:r>
              <a:rPr lang="en-US" dirty="0" smtClean="0">
                <a:latin typeface="Times New Roman" pitchFamily="18" charset="0"/>
                <a:cs typeface="Times New Roman" pitchFamily="18" charset="0"/>
              </a:rPr>
              <a:t> With The Unknown</a:t>
            </a:r>
          </a:p>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kumimoji="0" lang="en-US" sz="180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Lo</a:t>
            </a:r>
            <a:r>
              <a:rPr lang="en-US" dirty="0" err="1" smtClean="0">
                <a:latin typeface="Times New Roman" pitchFamily="18" charset="0"/>
                <a:cs typeface="Times New Roman" pitchFamily="18" charset="0"/>
              </a:rPr>
              <a:t>neliness</a:t>
            </a:r>
            <a:endParaRPr lang="en-US" dirty="0" smtClean="0">
              <a:latin typeface="Times New Roman" pitchFamily="18" charset="0"/>
              <a:cs typeface="Times New Roman" pitchFamily="18" charset="0"/>
            </a:endParaRPr>
          </a:p>
          <a:p>
            <a:pPr marL="290513" lvl="0" indent="-290513" algn="just" fontAlgn="base">
              <a:lnSpc>
                <a:spcPct val="90000"/>
              </a:lnSpc>
              <a:spcBef>
                <a:spcPts val="1200"/>
              </a:spcBef>
              <a:spcAft>
                <a:spcPts val="200"/>
              </a:spcAft>
              <a:buClr>
                <a:schemeClr val="accent1"/>
              </a:buClr>
              <a:buSzPct val="100000"/>
              <a:buFont typeface="Wingdings" pitchFamily="2" charset="2"/>
              <a:buChar char="q"/>
            </a:pPr>
            <a:r>
              <a:rPr kumimoji="0" lang="en-US" sz="180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Decisio</a:t>
            </a:r>
            <a:r>
              <a:rPr lang="en-US" dirty="0" smtClean="0">
                <a:latin typeface="Times New Roman" pitchFamily="18" charset="0"/>
                <a:cs typeface="Times New Roman" pitchFamily="18" charset="0"/>
              </a:rPr>
              <a:t>n-making</a:t>
            </a:r>
          </a:p>
          <a:p>
            <a:pPr marL="290513" indent="-290513" algn="just" fontAlgn="base">
              <a:lnSpc>
                <a:spcPct val="90000"/>
              </a:lnSpc>
              <a:spcBef>
                <a:spcPts val="1200"/>
              </a:spcBef>
              <a:spcAft>
                <a:spcPts val="200"/>
              </a:spcAft>
              <a:buClr>
                <a:schemeClr val="accent1"/>
              </a:buClr>
              <a:buSzPct val="100000"/>
              <a:buFont typeface="Wingdings" pitchFamily="2" charset="2"/>
              <a:buChar char="q"/>
            </a:pPr>
            <a:r>
              <a:rPr lang="en-US" dirty="0" smtClean="0">
                <a:latin typeface="Times New Roman" pitchFamily="18" charset="0"/>
                <a:cs typeface="Times New Roman" pitchFamily="18" charset="0"/>
              </a:rPr>
              <a:t>Rule-making</a:t>
            </a:r>
          </a:p>
          <a:p>
            <a:pPr marL="290513" lvl="0" indent="-290513" algn="just" fontAlgn="base">
              <a:lnSpc>
                <a:spcPct val="90000"/>
              </a:lnSpc>
              <a:spcBef>
                <a:spcPts val="1200"/>
              </a:spcBef>
              <a:spcAft>
                <a:spcPts val="200"/>
              </a:spcAft>
              <a:buClr>
                <a:schemeClr val="accent1"/>
              </a:buClr>
              <a:buSzPct val="100000"/>
            </a:pPr>
            <a:endParaRPr kumimoji="0" lang="en-US" sz="1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18692550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52237" cy="1499616"/>
          </a:xfrm>
        </p:spPr>
        <p:txBody>
          <a:bodyPr>
            <a:normAutofit fontScale="90000"/>
          </a:bodyPr>
          <a:lstStyle/>
          <a:p>
            <a:r>
              <a:rPr lang="en-US" sz="4200" b="1" dirty="0" smtClean="0">
                <a:latin typeface="Times New Roman" pitchFamily="18" charset="0"/>
                <a:cs typeface="Times New Roman" pitchFamily="18" charset="0"/>
              </a:rPr>
              <a:t/>
            </a:r>
            <a:br>
              <a:rPr lang="en-US" sz="4200" b="1" dirty="0" smtClean="0">
                <a:latin typeface="Times New Roman" pitchFamily="18" charset="0"/>
                <a:cs typeface="Times New Roman" pitchFamily="18" charset="0"/>
              </a:rPr>
            </a:br>
            <a:r>
              <a:rPr lang="en-US" sz="4200" b="1" dirty="0" smtClean="0">
                <a:latin typeface="Times New Roman" pitchFamily="18" charset="0"/>
                <a:cs typeface="Times New Roman" pitchFamily="18" charset="0"/>
              </a:rPr>
              <a:t>Entrepreneur Vs Manager</a:t>
            </a:r>
            <a:r>
              <a:rPr lang="en-US" sz="4400" b="1" dirty="0" smtClean="0"/>
              <a:t/>
            </a:r>
            <a:br>
              <a:rPr lang="en-US" sz="4400" b="1" dirty="0" smtClean="0"/>
            </a:br>
            <a:endParaRPr lang="en-US" sz="42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997527" y="1734590"/>
          <a:ext cx="10612582" cy="4815840"/>
        </p:xfrm>
        <a:graphic>
          <a:graphicData uri="http://schemas.openxmlformats.org/drawingml/2006/table">
            <a:tbl>
              <a:tblPr firstRow="1" bandRow="1">
                <a:tableStyleId>{5C22544A-7EE6-4342-B048-85BDC9FD1C3A}</a:tableStyleId>
              </a:tblPr>
              <a:tblGrid>
                <a:gridCol w="3089564"/>
                <a:gridCol w="3985491"/>
                <a:gridCol w="3537527"/>
              </a:tblGrid>
              <a:tr h="370840">
                <a:tc>
                  <a:txBody>
                    <a:bodyPr/>
                    <a:lstStyle/>
                    <a:p>
                      <a:pPr algn="ctr" fontAlgn="ctr"/>
                      <a:r>
                        <a:rPr lang="en-US" b="1" cap="all" dirty="0"/>
                        <a:t>BASIS FOR COMPARISON</a:t>
                      </a:r>
                    </a:p>
                  </a:txBody>
                  <a:tcPr marL="76200" marR="76200" marT="76200" marB="76200" anchor="ctr"/>
                </a:tc>
                <a:tc>
                  <a:txBody>
                    <a:bodyPr/>
                    <a:lstStyle/>
                    <a:p>
                      <a:r>
                        <a:rPr lang="en-US" sz="1800" b="1" i="0" kern="1200" cap="all" dirty="0" smtClean="0">
                          <a:solidFill>
                            <a:schemeClr val="lt1"/>
                          </a:solidFill>
                          <a:latin typeface="+mn-lt"/>
                          <a:ea typeface="+mn-ea"/>
                          <a:cs typeface="+mn-cs"/>
                        </a:rPr>
                        <a:t>ENTREPRENEUR</a:t>
                      </a:r>
                      <a:endParaRPr lang="en-US" dirty="0"/>
                    </a:p>
                  </a:txBody>
                  <a:tcPr/>
                </a:tc>
                <a:tc>
                  <a:txBody>
                    <a:bodyPr/>
                    <a:lstStyle/>
                    <a:p>
                      <a:r>
                        <a:rPr lang="en-US" sz="1800" b="1" i="0" kern="1200" cap="all" dirty="0" smtClean="0">
                          <a:solidFill>
                            <a:schemeClr val="lt1"/>
                          </a:solidFill>
                          <a:latin typeface="+mn-lt"/>
                          <a:ea typeface="+mn-ea"/>
                          <a:cs typeface="+mn-cs"/>
                        </a:rPr>
                        <a:t>MANAGER</a:t>
                      </a:r>
                      <a:endParaRPr lang="en-US" dirty="0"/>
                    </a:p>
                  </a:txBody>
                  <a:tcPr/>
                </a:tc>
              </a:tr>
              <a:tr h="942109">
                <a:tc>
                  <a:txBody>
                    <a:bodyPr/>
                    <a:lstStyle/>
                    <a:p>
                      <a:pPr algn="l" fontAlgn="t"/>
                      <a:r>
                        <a:rPr lang="en-US" dirty="0"/>
                        <a:t>Meaning</a:t>
                      </a:r>
                    </a:p>
                  </a:txBody>
                  <a:tcPr marL="76200" marR="76200" marT="76200" marB="76200"/>
                </a:tc>
                <a:tc>
                  <a:txBody>
                    <a:bodyPr/>
                    <a:lstStyle/>
                    <a:p>
                      <a:pPr algn="l" fontAlgn="t"/>
                      <a:r>
                        <a:rPr lang="en-US"/>
                        <a:t>Entrepreneur refers to a person who creates an enterprise, by taking financial risk in order to get profit.</a:t>
                      </a:r>
                    </a:p>
                  </a:txBody>
                  <a:tcPr marL="76200" marR="76200" marT="76200" marB="76200"/>
                </a:tc>
                <a:tc>
                  <a:txBody>
                    <a:bodyPr/>
                    <a:lstStyle/>
                    <a:p>
                      <a:pPr algn="l" fontAlgn="t"/>
                      <a:r>
                        <a:rPr lang="en-US"/>
                        <a:t>Manager is an individual who takes the responsibility of controlling and administering the organization.</a:t>
                      </a:r>
                    </a:p>
                  </a:txBody>
                  <a:tcPr marL="76200" marR="76200" marT="76200" marB="76200"/>
                </a:tc>
              </a:tr>
              <a:tr h="370840">
                <a:tc>
                  <a:txBody>
                    <a:bodyPr/>
                    <a:lstStyle/>
                    <a:p>
                      <a:pPr algn="l" fontAlgn="t"/>
                      <a:r>
                        <a:rPr lang="en-US"/>
                        <a:t>Focus</a:t>
                      </a:r>
                    </a:p>
                  </a:txBody>
                  <a:tcPr marL="76200" marR="76200" marT="76200" marB="76200"/>
                </a:tc>
                <a:tc>
                  <a:txBody>
                    <a:bodyPr/>
                    <a:lstStyle/>
                    <a:p>
                      <a:pPr algn="l" fontAlgn="t"/>
                      <a:r>
                        <a:rPr lang="en-US"/>
                        <a:t>Business startup</a:t>
                      </a:r>
                    </a:p>
                  </a:txBody>
                  <a:tcPr marL="76200" marR="76200" marT="76200" marB="76200"/>
                </a:tc>
                <a:tc>
                  <a:txBody>
                    <a:bodyPr/>
                    <a:lstStyle/>
                    <a:p>
                      <a:pPr algn="l" fontAlgn="t"/>
                      <a:r>
                        <a:rPr lang="en-US"/>
                        <a:t>Ongoing operations</a:t>
                      </a:r>
                    </a:p>
                  </a:txBody>
                  <a:tcPr marL="76200" marR="76200" marT="76200" marB="76200"/>
                </a:tc>
              </a:tr>
              <a:tr h="370840">
                <a:tc>
                  <a:txBody>
                    <a:bodyPr/>
                    <a:lstStyle/>
                    <a:p>
                      <a:pPr algn="l" fontAlgn="t"/>
                      <a:r>
                        <a:rPr lang="en-US"/>
                        <a:t>Primary motivation</a:t>
                      </a:r>
                    </a:p>
                  </a:txBody>
                  <a:tcPr marL="76200" marR="76200" marT="76200" marB="76200"/>
                </a:tc>
                <a:tc>
                  <a:txBody>
                    <a:bodyPr/>
                    <a:lstStyle/>
                    <a:p>
                      <a:pPr algn="l" fontAlgn="t"/>
                      <a:r>
                        <a:rPr lang="en-US"/>
                        <a:t>Achievement</a:t>
                      </a:r>
                    </a:p>
                  </a:txBody>
                  <a:tcPr marL="76200" marR="76200" marT="76200" marB="76200"/>
                </a:tc>
                <a:tc>
                  <a:txBody>
                    <a:bodyPr/>
                    <a:lstStyle/>
                    <a:p>
                      <a:pPr algn="l" fontAlgn="t"/>
                      <a:r>
                        <a:rPr lang="en-US"/>
                        <a:t>Power</a:t>
                      </a:r>
                    </a:p>
                  </a:txBody>
                  <a:tcPr marL="76200" marR="76200" marT="76200" marB="76200"/>
                </a:tc>
              </a:tr>
              <a:tr h="370840">
                <a:tc>
                  <a:txBody>
                    <a:bodyPr/>
                    <a:lstStyle/>
                    <a:p>
                      <a:pPr algn="l" fontAlgn="t"/>
                      <a:r>
                        <a:rPr lang="en-US"/>
                        <a:t>Approach to task</a:t>
                      </a:r>
                    </a:p>
                  </a:txBody>
                  <a:tcPr marL="76200" marR="76200" marT="76200" marB="76200"/>
                </a:tc>
                <a:tc>
                  <a:txBody>
                    <a:bodyPr/>
                    <a:lstStyle/>
                    <a:p>
                      <a:pPr algn="l" fontAlgn="t"/>
                      <a:r>
                        <a:rPr lang="en-US"/>
                        <a:t>Informal</a:t>
                      </a:r>
                    </a:p>
                  </a:txBody>
                  <a:tcPr marL="76200" marR="76200" marT="76200" marB="76200"/>
                </a:tc>
                <a:tc>
                  <a:txBody>
                    <a:bodyPr/>
                    <a:lstStyle/>
                    <a:p>
                      <a:pPr algn="l" fontAlgn="t"/>
                      <a:r>
                        <a:rPr lang="en-US"/>
                        <a:t>Formal</a:t>
                      </a:r>
                    </a:p>
                  </a:txBody>
                  <a:tcPr marL="76200" marR="76200" marT="76200" marB="76200"/>
                </a:tc>
              </a:tr>
              <a:tr h="370840">
                <a:tc>
                  <a:txBody>
                    <a:bodyPr/>
                    <a:lstStyle/>
                    <a:p>
                      <a:pPr algn="l" fontAlgn="t"/>
                      <a:r>
                        <a:rPr lang="en-US"/>
                        <a:t>Status</a:t>
                      </a:r>
                    </a:p>
                  </a:txBody>
                  <a:tcPr marL="76200" marR="76200" marT="76200" marB="76200"/>
                </a:tc>
                <a:tc>
                  <a:txBody>
                    <a:bodyPr/>
                    <a:lstStyle/>
                    <a:p>
                      <a:pPr algn="l" fontAlgn="t"/>
                      <a:r>
                        <a:rPr lang="en-US"/>
                        <a:t>Owner</a:t>
                      </a:r>
                    </a:p>
                  </a:txBody>
                  <a:tcPr marL="76200" marR="76200" marT="76200" marB="76200"/>
                </a:tc>
                <a:tc>
                  <a:txBody>
                    <a:bodyPr/>
                    <a:lstStyle/>
                    <a:p>
                      <a:pPr algn="l" fontAlgn="t"/>
                      <a:r>
                        <a:rPr lang="en-US"/>
                        <a:t>Employee</a:t>
                      </a:r>
                    </a:p>
                  </a:txBody>
                  <a:tcPr marL="76200" marR="76200" marT="76200" marB="76200"/>
                </a:tc>
              </a:tr>
              <a:tr h="370840">
                <a:tc>
                  <a:txBody>
                    <a:bodyPr/>
                    <a:lstStyle/>
                    <a:p>
                      <a:pPr algn="l" fontAlgn="t"/>
                      <a:r>
                        <a:rPr lang="en-US"/>
                        <a:t>Reward</a:t>
                      </a:r>
                    </a:p>
                  </a:txBody>
                  <a:tcPr marL="76200" marR="76200" marT="76200" marB="76200"/>
                </a:tc>
                <a:tc>
                  <a:txBody>
                    <a:bodyPr/>
                    <a:lstStyle/>
                    <a:p>
                      <a:pPr algn="l" fontAlgn="t"/>
                      <a:r>
                        <a:rPr lang="en-US"/>
                        <a:t>Profit</a:t>
                      </a:r>
                    </a:p>
                  </a:txBody>
                  <a:tcPr marL="76200" marR="76200" marT="76200" marB="76200"/>
                </a:tc>
                <a:tc>
                  <a:txBody>
                    <a:bodyPr/>
                    <a:lstStyle/>
                    <a:p>
                      <a:pPr algn="l" fontAlgn="t"/>
                      <a:r>
                        <a:rPr lang="en-US"/>
                        <a:t>Salary</a:t>
                      </a:r>
                    </a:p>
                  </a:txBody>
                  <a:tcPr marL="76200" marR="76200" marT="76200" marB="76200"/>
                </a:tc>
              </a:tr>
              <a:tr h="370840">
                <a:tc>
                  <a:txBody>
                    <a:bodyPr/>
                    <a:lstStyle/>
                    <a:p>
                      <a:pPr algn="l" fontAlgn="t"/>
                      <a:r>
                        <a:rPr lang="en-US"/>
                        <a:t>Decision making</a:t>
                      </a:r>
                    </a:p>
                  </a:txBody>
                  <a:tcPr marL="76200" marR="76200" marT="76200" marB="76200"/>
                </a:tc>
                <a:tc>
                  <a:txBody>
                    <a:bodyPr/>
                    <a:lstStyle/>
                    <a:p>
                      <a:pPr algn="l" fontAlgn="t"/>
                      <a:r>
                        <a:rPr lang="en-US"/>
                        <a:t>Intuitive</a:t>
                      </a:r>
                    </a:p>
                  </a:txBody>
                  <a:tcPr marL="76200" marR="76200" marT="76200" marB="76200"/>
                </a:tc>
                <a:tc>
                  <a:txBody>
                    <a:bodyPr/>
                    <a:lstStyle/>
                    <a:p>
                      <a:pPr algn="l" fontAlgn="t"/>
                      <a:r>
                        <a:rPr lang="en-US"/>
                        <a:t>Calculative</a:t>
                      </a:r>
                    </a:p>
                  </a:txBody>
                  <a:tcPr marL="76200" marR="76200" marT="76200" marB="76200"/>
                </a:tc>
              </a:tr>
              <a:tr h="370840">
                <a:tc>
                  <a:txBody>
                    <a:bodyPr/>
                    <a:lstStyle/>
                    <a:p>
                      <a:pPr algn="l" fontAlgn="t"/>
                      <a:r>
                        <a:rPr lang="en-US"/>
                        <a:t>Driving force</a:t>
                      </a:r>
                    </a:p>
                  </a:txBody>
                  <a:tcPr marL="76200" marR="76200" marT="76200" marB="76200"/>
                </a:tc>
                <a:tc>
                  <a:txBody>
                    <a:bodyPr/>
                    <a:lstStyle/>
                    <a:p>
                      <a:pPr algn="l" fontAlgn="t"/>
                      <a:r>
                        <a:rPr lang="en-US"/>
                        <a:t>Creativity and Innovation</a:t>
                      </a:r>
                    </a:p>
                  </a:txBody>
                  <a:tcPr marL="76200" marR="76200" marT="76200" marB="76200"/>
                </a:tc>
                <a:tc>
                  <a:txBody>
                    <a:bodyPr/>
                    <a:lstStyle/>
                    <a:p>
                      <a:pPr algn="l" fontAlgn="t"/>
                      <a:r>
                        <a:rPr lang="en-US"/>
                        <a:t>Preserving status quo</a:t>
                      </a:r>
                    </a:p>
                  </a:txBody>
                  <a:tcPr marL="76200" marR="76200" marT="76200" marB="76200"/>
                </a:tc>
              </a:tr>
              <a:tr h="370840">
                <a:tc>
                  <a:txBody>
                    <a:bodyPr/>
                    <a:lstStyle/>
                    <a:p>
                      <a:pPr algn="l" fontAlgn="t"/>
                      <a:r>
                        <a:rPr lang="en-US"/>
                        <a:t>Risk orientation</a:t>
                      </a:r>
                    </a:p>
                  </a:txBody>
                  <a:tcPr marL="76200" marR="76200" marT="76200" marB="76200"/>
                </a:tc>
                <a:tc>
                  <a:txBody>
                    <a:bodyPr/>
                    <a:lstStyle/>
                    <a:p>
                      <a:pPr algn="l" fontAlgn="t"/>
                      <a:r>
                        <a:rPr lang="en-US" dirty="0"/>
                        <a:t>Risk taker</a:t>
                      </a:r>
                    </a:p>
                  </a:txBody>
                  <a:tcPr marL="76200" marR="76200" marT="76200" marB="76200"/>
                </a:tc>
                <a:tc>
                  <a:txBody>
                    <a:bodyPr/>
                    <a:lstStyle/>
                    <a:p>
                      <a:pPr algn="l" fontAlgn="t"/>
                      <a:r>
                        <a:rPr lang="en-US" dirty="0"/>
                        <a:t>Risk averse</a:t>
                      </a:r>
                    </a:p>
                  </a:txBody>
                  <a:tcPr marL="76200" marR="76200" marT="76200" marB="76200"/>
                </a:tc>
              </a:tr>
            </a:tbl>
          </a:graphicData>
        </a:graphic>
      </p:graphicFrame>
    </p:spTree>
    <p:extLst>
      <p:ext uri="{BB962C8B-B14F-4D97-AF65-F5344CB8AC3E}">
        <p14:creationId xmlns="" xmlns:p14="http://schemas.microsoft.com/office/powerpoint/2010/main" val="18692550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565564"/>
            <a:ext cx="9720073" cy="4743796"/>
          </a:xfrm>
        </p:spPr>
        <p:txBody>
          <a:bodyPr>
            <a:normAutofit/>
          </a:bodyPr>
          <a:lstStyle/>
          <a:p>
            <a:pPr algn="ctr">
              <a:buNone/>
            </a:pPr>
            <a:endParaRPr lang="en-US" sz="7200" b="1" dirty="0" smtClean="0">
              <a:latin typeface="Times New Roman" pitchFamily="18" charset="0"/>
              <a:cs typeface="Times New Roman" pitchFamily="18" charset="0"/>
            </a:endParaRPr>
          </a:p>
          <a:p>
            <a:pPr algn="ctr">
              <a:buNone/>
            </a:pPr>
            <a:r>
              <a:rPr lang="en-US" sz="7200" b="1" dirty="0" smtClean="0">
                <a:latin typeface="Times New Roman" pitchFamily="18" charset="0"/>
                <a:cs typeface="Times New Roman" pitchFamily="18" charset="0"/>
              </a:rPr>
              <a:t>THANK YOU…</a:t>
            </a:r>
            <a:endParaRPr lang="en-US" sz="7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509" y="766907"/>
            <a:ext cx="10190017" cy="1034697"/>
          </a:xfrm>
        </p:spPr>
        <p:txBody>
          <a:bodyPr>
            <a:normAutofit fontScale="90000"/>
          </a:bodyPr>
          <a:lstStyle/>
          <a:p>
            <a:r>
              <a:rPr lang="en-US" sz="4200" b="1" dirty="0">
                <a:latin typeface="Times New Roman" pitchFamily="18" charset="0"/>
                <a:cs typeface="Times New Roman" pitchFamily="18" charset="0"/>
              </a:rPr>
              <a:t>Importance of </a:t>
            </a:r>
            <a:r>
              <a:rPr lang="en-US" sz="4200" b="1" dirty="0" smtClean="0">
                <a:latin typeface="Times New Roman" pitchFamily="18" charset="0"/>
                <a:cs typeface="Times New Roman" pitchFamily="18" charset="0"/>
              </a:rPr>
              <a:t>Entrepreneurship</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82782" y="1843167"/>
            <a:ext cx="10515600" cy="4777141"/>
          </a:xfrm>
        </p:spPr>
        <p:txBody>
          <a:bodyPr>
            <a:normAutofit/>
          </a:bodyPr>
          <a:lstStyle/>
          <a:p>
            <a:pPr marL="457200" indent="-457200" algn="just">
              <a:buFont typeface="+mj-lt"/>
              <a:buAutoNum type="arabicPeriod"/>
            </a:pPr>
            <a:r>
              <a:rPr lang="en-US" sz="1900" b="1" dirty="0">
                <a:latin typeface="Times New Roman" pitchFamily="18" charset="0"/>
                <a:cs typeface="Times New Roman" pitchFamily="18" charset="0"/>
              </a:rPr>
              <a:t>Creation of Employment- </a:t>
            </a:r>
            <a:r>
              <a:rPr lang="en-US" sz="1900" dirty="0">
                <a:latin typeface="Times New Roman" pitchFamily="18" charset="0"/>
                <a:cs typeface="Times New Roman" pitchFamily="18" charset="0"/>
              </a:rPr>
              <a:t>Entrepreneurship generates employment. It provides an entry-level job, required for gaining experience and training for unskilled workers.</a:t>
            </a:r>
          </a:p>
          <a:p>
            <a:pPr marL="457200" indent="-457200" algn="just">
              <a:buFont typeface="+mj-lt"/>
              <a:buAutoNum type="arabicPeriod"/>
            </a:pPr>
            <a:r>
              <a:rPr lang="en-US" sz="1900" b="1" dirty="0">
                <a:latin typeface="Times New Roman" pitchFamily="18" charset="0"/>
                <a:cs typeface="Times New Roman" pitchFamily="18" charset="0"/>
              </a:rPr>
              <a:t>Innovation- </a:t>
            </a:r>
            <a:r>
              <a:rPr lang="en-US" sz="1900" dirty="0">
                <a:latin typeface="Times New Roman" pitchFamily="18" charset="0"/>
                <a:cs typeface="Times New Roman" pitchFamily="18" charset="0"/>
              </a:rPr>
              <a:t>It is the hub of innovation that provides new product ventures, market, technology and quality of goods, etc., and increase the standard of living of people.</a:t>
            </a:r>
          </a:p>
          <a:p>
            <a:pPr marL="457200" indent="-457200" algn="just">
              <a:buFont typeface="+mj-lt"/>
              <a:buAutoNum type="arabicPeriod"/>
            </a:pPr>
            <a:r>
              <a:rPr lang="en-US" sz="1900" b="1" dirty="0">
                <a:latin typeface="Times New Roman" pitchFamily="18" charset="0"/>
                <a:cs typeface="Times New Roman" pitchFamily="18" charset="0"/>
              </a:rPr>
              <a:t>Impact on Society and Community Development- </a:t>
            </a:r>
            <a:r>
              <a:rPr lang="en-US" sz="1900" dirty="0">
                <a:latin typeface="Times New Roman" pitchFamily="18" charset="0"/>
                <a:cs typeface="Times New Roman" pitchFamily="18" charset="0"/>
              </a:rPr>
              <a:t>A society becomes greater if the employment base is large and diversified. It brings about changes in society and promotes facilities like higher expenditure on education, better sanitation, fewer slums, a higher level of homeownership. Therefore, entrepreneurship assists the organisation towards a more stable and high quality of community life.</a:t>
            </a:r>
          </a:p>
          <a:p>
            <a:pPr marL="457200" indent="-457200" algn="just">
              <a:buFont typeface="+mj-lt"/>
              <a:buAutoNum type="arabicPeriod"/>
            </a:pPr>
            <a:r>
              <a:rPr lang="en-US" sz="1900" b="1" dirty="0">
                <a:latin typeface="Times New Roman" pitchFamily="18" charset="0"/>
                <a:cs typeface="Times New Roman" pitchFamily="18" charset="0"/>
              </a:rPr>
              <a:t>Increase Standard of Living- </a:t>
            </a:r>
            <a:r>
              <a:rPr lang="en-US" sz="1900" dirty="0">
                <a:latin typeface="Times New Roman" pitchFamily="18" charset="0"/>
                <a:cs typeface="Times New Roman" pitchFamily="18" charset="0"/>
              </a:rPr>
              <a:t>Entrepreneurship helps to improve the standard of living of a person by increasing the income. The standard of living means, increase in the consumption of various goods and services by a household for a particular period.</a:t>
            </a:r>
          </a:p>
          <a:p>
            <a:pPr marL="457200" indent="-457200" algn="just">
              <a:buFont typeface="+mj-lt"/>
              <a:buAutoNum type="arabicPeriod"/>
            </a:pPr>
            <a:r>
              <a:rPr lang="en-US" sz="1900" b="1" dirty="0">
                <a:latin typeface="Times New Roman" pitchFamily="18" charset="0"/>
                <a:cs typeface="Times New Roman" pitchFamily="18" charset="0"/>
              </a:rPr>
              <a:t>Supports research and development- </a:t>
            </a:r>
            <a:r>
              <a:rPr lang="en-US" sz="1900" dirty="0">
                <a:latin typeface="Times New Roman" pitchFamily="18" charset="0"/>
                <a:cs typeface="Times New Roman" pitchFamily="18" charset="0"/>
              </a:rPr>
              <a:t>New products and services need to be researched and tested before launching in the market. Therefore, an entrepreneur also dispenses finance for research and development with research institutions and universities. This promotes research, general construction, and development in the economy.</a:t>
            </a:r>
          </a:p>
          <a:p>
            <a:endParaRPr lang="en-US" dirty="0"/>
          </a:p>
        </p:txBody>
      </p:sp>
    </p:spTree>
    <p:extLst>
      <p:ext uri="{BB962C8B-B14F-4D97-AF65-F5344CB8AC3E}">
        <p14:creationId xmlns="" xmlns:p14="http://schemas.microsoft.com/office/powerpoint/2010/main" val="286880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1388436" cy="1499616"/>
          </a:xfrm>
        </p:spPr>
        <p:txBody>
          <a:bodyPr>
            <a:normAutofit/>
          </a:bodyPr>
          <a:lstStyle/>
          <a:p>
            <a:r>
              <a:rPr lang="en-US" sz="3600" b="1" dirty="0">
                <a:latin typeface="Times New Roman" pitchFamily="18" charset="0"/>
                <a:cs typeface="Times New Roman" pitchFamily="18" charset="0"/>
              </a:rPr>
              <a:t>Characteristics </a:t>
            </a:r>
            <a:r>
              <a:rPr lang="en-US" sz="3600" b="1" dirty="0" smtClean="0">
                <a:latin typeface="Times New Roman" pitchFamily="18" charset="0"/>
                <a:cs typeface="Times New Roman" pitchFamily="18" charset="0"/>
              </a:rPr>
              <a:t>of Entrepreneurship</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34290" y="1745672"/>
            <a:ext cx="10751127" cy="5112328"/>
          </a:xfrm>
        </p:spPr>
        <p:txBody>
          <a:bodyPr>
            <a:normAutofit lnSpcReduction="10000"/>
          </a:bodyPr>
          <a:lstStyle/>
          <a:p>
            <a:pPr marL="342900" indent="-342900" algn="just">
              <a:buFont typeface="+mj-lt"/>
              <a:buAutoNum type="arabicPeriod"/>
            </a:pPr>
            <a:r>
              <a:rPr lang="en-US" sz="1800" b="1" dirty="0">
                <a:latin typeface="Times New Roman" pitchFamily="18" charset="0"/>
                <a:cs typeface="Times New Roman" pitchFamily="18" charset="0"/>
              </a:rPr>
              <a:t>Ability to take a risk-</a:t>
            </a:r>
            <a:r>
              <a:rPr lang="en-US" sz="1800" dirty="0">
                <a:latin typeface="Times New Roman" pitchFamily="18" charset="0"/>
                <a:cs typeface="Times New Roman" pitchFamily="18" charset="0"/>
              </a:rPr>
              <a:t> Starting any new venture involves a considerable amount of failure risk. Therefore, an entrepreneur needs to be courageous and able to evaluate and take risks, which is an essential part of being an entrepreneur.</a:t>
            </a:r>
          </a:p>
          <a:p>
            <a:pPr marL="342900" indent="-342900" algn="just">
              <a:buFont typeface="+mj-lt"/>
              <a:buAutoNum type="arabicPeriod"/>
            </a:pPr>
            <a:r>
              <a:rPr lang="en-US" sz="1800" b="1" dirty="0">
                <a:latin typeface="Times New Roman" pitchFamily="18" charset="0"/>
                <a:cs typeface="Times New Roman" pitchFamily="18" charset="0"/>
              </a:rPr>
              <a:t>Innovation- </a:t>
            </a:r>
            <a:r>
              <a:rPr lang="en-US" sz="1800" dirty="0">
                <a:latin typeface="Times New Roman" pitchFamily="18" charset="0"/>
                <a:cs typeface="Times New Roman" pitchFamily="18" charset="0"/>
              </a:rPr>
              <a:t>It should be highly innovative to generate new ideas, start a company and earn profits out of it. Change can be the launching of a new product that is new to the market or a process that does the same thing but in a more efficient and economical way.</a:t>
            </a:r>
          </a:p>
          <a:p>
            <a:pPr marL="342900" indent="-342900" algn="just">
              <a:buFont typeface="+mj-lt"/>
              <a:buAutoNum type="arabicPeriod"/>
            </a:pPr>
            <a:r>
              <a:rPr lang="en-US" sz="1800" b="1" dirty="0">
                <a:latin typeface="Times New Roman" pitchFamily="18" charset="0"/>
                <a:cs typeface="Times New Roman" pitchFamily="18" charset="0"/>
              </a:rPr>
              <a:t>Visionary and Leadership quality- </a:t>
            </a:r>
            <a:r>
              <a:rPr lang="en-US" sz="1800" dirty="0">
                <a:latin typeface="Times New Roman" pitchFamily="18" charset="0"/>
                <a:cs typeface="Times New Roman" pitchFamily="18" charset="0"/>
              </a:rPr>
              <a:t>To be successful, the entrepreneur should have a clear vision of his new venture. However, to turn the idea into reality, a lot of resources and employees are required. Here, leadership quality is paramount because leaders impart and guide their employees towards the right path of success</a:t>
            </a:r>
            <a:r>
              <a:rPr lang="en-US" sz="1800" dirty="0" smtClean="0">
                <a:latin typeface="Times New Roman" pitchFamily="18" charset="0"/>
                <a:cs typeface="Times New Roman" pitchFamily="18" charset="0"/>
              </a:rPr>
              <a:t>.</a:t>
            </a:r>
          </a:p>
          <a:p>
            <a:pPr marL="342900" indent="-342900" algn="just">
              <a:buFont typeface="+mj-lt"/>
              <a:buAutoNum type="arabicPeriod"/>
            </a:pPr>
            <a:r>
              <a:rPr lang="en-US" sz="1800" b="1" dirty="0" smtClean="0">
                <a:latin typeface="Times New Roman" pitchFamily="18" charset="0"/>
                <a:cs typeface="Times New Roman" pitchFamily="18" charset="0"/>
              </a:rPr>
              <a:t>Open-Minded- </a:t>
            </a:r>
            <a:r>
              <a:rPr lang="en-US" sz="1800" dirty="0" smtClean="0">
                <a:latin typeface="Times New Roman" pitchFamily="18" charset="0"/>
                <a:cs typeface="Times New Roman" pitchFamily="18" charset="0"/>
              </a:rPr>
              <a:t>In a business, every circumstance can be an opportunity and used for the benefit of a company. For example, </a:t>
            </a:r>
            <a:r>
              <a:rPr lang="en-US" sz="1800" dirty="0" err="1" smtClean="0">
                <a:latin typeface="Times New Roman" pitchFamily="18" charset="0"/>
                <a:cs typeface="Times New Roman" pitchFamily="18" charset="0"/>
              </a:rPr>
              <a:t>Paytm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recognised</a:t>
            </a:r>
            <a:r>
              <a:rPr lang="en-US" sz="1800" dirty="0" smtClean="0">
                <a:latin typeface="Times New Roman" pitchFamily="18" charset="0"/>
                <a:cs typeface="Times New Roman" pitchFamily="18" charset="0"/>
              </a:rPr>
              <a:t> the gravity of demonetization and acknowledged the need for online transactions would be more, so it </a:t>
            </a:r>
            <a:r>
              <a:rPr lang="en-US" sz="1800" dirty="0" err="1" smtClean="0">
                <a:latin typeface="Times New Roman" pitchFamily="18" charset="0"/>
                <a:cs typeface="Times New Roman" pitchFamily="18" charset="0"/>
              </a:rPr>
              <a:t>utilised</a:t>
            </a:r>
            <a:r>
              <a:rPr lang="en-US" sz="1800" dirty="0" smtClean="0">
                <a:latin typeface="Times New Roman" pitchFamily="18" charset="0"/>
                <a:cs typeface="Times New Roman" pitchFamily="18" charset="0"/>
              </a:rPr>
              <a:t> the situation and expanded massively during this time.</a:t>
            </a:r>
          </a:p>
          <a:p>
            <a:pPr marL="342900" indent="-342900" algn="just">
              <a:buFont typeface="+mj-lt"/>
              <a:buAutoNum type="arabicPeriod"/>
            </a:pPr>
            <a:r>
              <a:rPr lang="en-US" sz="1800" b="1" dirty="0" smtClean="0">
                <a:latin typeface="Times New Roman" pitchFamily="18" charset="0"/>
                <a:cs typeface="Times New Roman" pitchFamily="18" charset="0"/>
              </a:rPr>
              <a:t>Flexible- </a:t>
            </a:r>
            <a:r>
              <a:rPr lang="en-US" sz="1800" dirty="0" smtClean="0">
                <a:latin typeface="Times New Roman" pitchFamily="18" charset="0"/>
                <a:cs typeface="Times New Roman" pitchFamily="18" charset="0"/>
              </a:rPr>
              <a:t>An entrepreneur should be flexible and open to change according to the situation. To be on the top, a businessperson should be equipped to embrace change in a product and service, as and when needed.</a:t>
            </a:r>
          </a:p>
          <a:p>
            <a:pPr marL="342900" indent="-342900" algn="just">
              <a:buFont typeface="+mj-lt"/>
              <a:buAutoNum type="arabicPeriod"/>
            </a:pPr>
            <a:r>
              <a:rPr lang="en-US" sz="1800" b="1" dirty="0" smtClean="0">
                <a:latin typeface="Times New Roman" pitchFamily="18" charset="0"/>
                <a:cs typeface="Times New Roman" pitchFamily="18" charset="0"/>
              </a:rPr>
              <a:t>Know your Product-</a:t>
            </a:r>
            <a:r>
              <a:rPr lang="en-US" sz="1800" dirty="0" smtClean="0">
                <a:latin typeface="Times New Roman" pitchFamily="18" charset="0"/>
                <a:cs typeface="Times New Roman" pitchFamily="18" charset="0"/>
              </a:rPr>
              <a:t>A company owner should know the product offerings and also be aware of the latest trend in the market. It is essential to know if the available product or service meets the demands of the current market, or whether it is time to tweak it a little. Being able to be accountable and then alter as needed is a vital part of entrepreneurship.</a:t>
            </a:r>
          </a:p>
          <a:p>
            <a:pPr algn="just"/>
            <a:endParaRPr lang="en-US" sz="18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956356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1693236" cy="1499616"/>
          </a:xfrm>
        </p:spPr>
        <p:txBody>
          <a:bodyPr>
            <a:normAutofit/>
          </a:bodyPr>
          <a:lstStyle/>
          <a:p>
            <a:r>
              <a:rPr lang="en-US" sz="4000" b="1" dirty="0">
                <a:latin typeface="Times New Roman" pitchFamily="18" charset="0"/>
                <a:cs typeface="Times New Roman" pitchFamily="18" charset="0"/>
              </a:rPr>
              <a:t>What are the 4 Types of </a:t>
            </a:r>
            <a:r>
              <a:rPr lang="en-US" sz="4000" b="1" dirty="0" smtClean="0">
                <a:latin typeface="Times New Roman" pitchFamily="18" charset="0"/>
                <a:cs typeface="Times New Roman" pitchFamily="18" charset="0"/>
              </a:rPr>
              <a:t>Entrepreneurship?</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51165" y="1828800"/>
            <a:ext cx="10875817" cy="4849091"/>
          </a:xfrm>
        </p:spPr>
        <p:txBody>
          <a:bodyPr>
            <a:normAutofit lnSpcReduction="10000"/>
          </a:bodyPr>
          <a:lstStyle/>
          <a:p>
            <a:pPr marL="457200" indent="-457200" algn="just">
              <a:buFont typeface="+mj-lt"/>
              <a:buAutoNum type="arabicPeriod"/>
            </a:pPr>
            <a:r>
              <a:rPr lang="en-US" sz="1900" b="1" dirty="0">
                <a:latin typeface="Times New Roman" pitchFamily="18" charset="0"/>
                <a:cs typeface="Times New Roman" pitchFamily="18" charset="0"/>
              </a:rPr>
              <a:t>Small Business </a:t>
            </a:r>
            <a:r>
              <a:rPr lang="en-US" sz="1900" b="1" dirty="0" smtClean="0">
                <a:latin typeface="Times New Roman" pitchFamily="18" charset="0"/>
                <a:cs typeface="Times New Roman" pitchFamily="18" charset="0"/>
              </a:rPr>
              <a:t>Entrepreneurship: </a:t>
            </a:r>
            <a:r>
              <a:rPr lang="en-US" sz="1900" dirty="0" smtClean="0">
                <a:latin typeface="Times New Roman" pitchFamily="18" charset="0"/>
                <a:cs typeface="Times New Roman" pitchFamily="18" charset="0"/>
              </a:rPr>
              <a:t>These </a:t>
            </a:r>
            <a:r>
              <a:rPr lang="en-US" sz="1900" dirty="0">
                <a:latin typeface="Times New Roman" pitchFamily="18" charset="0"/>
                <a:cs typeface="Times New Roman" pitchFamily="18" charset="0"/>
              </a:rPr>
              <a:t>businesses are a hairdresser, grocery store, travel agent, consultant, carpenter, plumber, electrician, etc. These people run or own their own business and hire family members or local employee. For them, the profit would be able to feed their family and not making 100 million business or taking over an industry. They fund their business by taking small business loans or loans from friends and family.</a:t>
            </a:r>
          </a:p>
          <a:p>
            <a:pPr marL="457200" indent="-457200" algn="just">
              <a:buFont typeface="+mj-lt"/>
              <a:buAutoNum type="arabicPeriod"/>
            </a:pPr>
            <a:r>
              <a:rPr lang="en-US" sz="1900" b="1" dirty="0">
                <a:latin typeface="Times New Roman" pitchFamily="18" charset="0"/>
                <a:cs typeface="Times New Roman" pitchFamily="18" charset="0"/>
              </a:rPr>
              <a:t>Scalable Startup </a:t>
            </a:r>
            <a:r>
              <a:rPr lang="en-US" sz="1900" b="1" dirty="0" smtClean="0">
                <a:latin typeface="Times New Roman" pitchFamily="18" charset="0"/>
                <a:cs typeface="Times New Roman" pitchFamily="18" charset="0"/>
              </a:rPr>
              <a:t>Entrepreneurship: </a:t>
            </a:r>
            <a:r>
              <a:rPr lang="en-US" sz="1900" dirty="0" smtClean="0">
                <a:latin typeface="Times New Roman" pitchFamily="18" charset="0"/>
                <a:cs typeface="Times New Roman" pitchFamily="18" charset="0"/>
              </a:rPr>
              <a:t>This </a:t>
            </a:r>
            <a:r>
              <a:rPr lang="en-US" sz="1900" dirty="0">
                <a:latin typeface="Times New Roman" pitchFamily="18" charset="0"/>
                <a:cs typeface="Times New Roman" pitchFamily="18" charset="0"/>
              </a:rPr>
              <a:t>start-up entrepreneur starts a business knowing that their vision can change the world. They attract investors who think and encourage people who think out of the box. The research focuses on a scalable business and experimental models, so, they hire the best and the brightest employees. They require more venture capital to fuel and back their project or business</a:t>
            </a:r>
            <a:r>
              <a:rPr lang="en-US" sz="1900" dirty="0" smtClean="0">
                <a:latin typeface="Times New Roman" pitchFamily="18" charset="0"/>
                <a:cs typeface="Times New Roman" pitchFamily="18" charset="0"/>
              </a:rPr>
              <a:t>.</a:t>
            </a:r>
          </a:p>
          <a:p>
            <a:pPr marL="457200" indent="-457200" algn="just">
              <a:buFont typeface="+mj-lt"/>
              <a:buAutoNum type="arabicPeriod"/>
            </a:pPr>
            <a:r>
              <a:rPr lang="en-US" sz="1900" b="1" dirty="0" smtClean="0">
                <a:latin typeface="Times New Roman" pitchFamily="18" charset="0"/>
                <a:cs typeface="Times New Roman" pitchFamily="18" charset="0"/>
              </a:rPr>
              <a:t>Large Company Entrepreneurship: </a:t>
            </a:r>
            <a:r>
              <a:rPr lang="en-US" sz="1900" dirty="0" smtClean="0">
                <a:latin typeface="Times New Roman" pitchFamily="18" charset="0"/>
                <a:cs typeface="Times New Roman" pitchFamily="18" charset="0"/>
              </a:rPr>
              <a:t>These huge companies have defined life-cycle. Most of these companies grow and sustain by offering new and innovative products that revolve around their main products. The change in technology, customer preferences, new competition, etc., build pressure for large companies to create an innovative product and sell it to the new set of customers in the new market. To cope with the rapid technological changes, the existing </a:t>
            </a:r>
            <a:r>
              <a:rPr lang="en-US" sz="1900" dirty="0" err="1" smtClean="0">
                <a:latin typeface="Times New Roman" pitchFamily="18" charset="0"/>
                <a:cs typeface="Times New Roman" pitchFamily="18" charset="0"/>
              </a:rPr>
              <a:t>organisations</a:t>
            </a:r>
            <a:r>
              <a:rPr lang="en-US" sz="1900" dirty="0" smtClean="0">
                <a:latin typeface="Times New Roman" pitchFamily="18" charset="0"/>
                <a:cs typeface="Times New Roman" pitchFamily="18" charset="0"/>
              </a:rPr>
              <a:t> either buy innovation enterprises or attempt to construct the product internally.</a:t>
            </a:r>
          </a:p>
          <a:p>
            <a:pPr marL="457200" indent="-457200" algn="just">
              <a:buFont typeface="+mj-lt"/>
              <a:buAutoNum type="arabicPeriod"/>
            </a:pPr>
            <a:r>
              <a:rPr lang="en-US" sz="1900" b="1" dirty="0" smtClean="0">
                <a:latin typeface="Times New Roman" pitchFamily="18" charset="0"/>
                <a:cs typeface="Times New Roman" pitchFamily="18" charset="0"/>
              </a:rPr>
              <a:t>Social Entrepreneurship: </a:t>
            </a:r>
            <a:r>
              <a:rPr lang="en-US" sz="1900" dirty="0" smtClean="0">
                <a:latin typeface="Times New Roman" pitchFamily="18" charset="0"/>
                <a:cs typeface="Times New Roman" pitchFamily="18" charset="0"/>
              </a:rPr>
              <a:t>This type of entrepreneurship focuses on producing product and services that resolve social needs and problems. Their only motto and goal is to work for society and not make any profits.</a:t>
            </a:r>
          </a:p>
          <a:p>
            <a:endParaRPr lang="en-US" sz="18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2460299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a:latin typeface="Times New Roman" pitchFamily="18" charset="0"/>
                <a:cs typeface="Times New Roman" pitchFamily="18" charset="0"/>
              </a:rPr>
              <a:t>Meaning of </a:t>
            </a:r>
            <a:r>
              <a:rPr lang="en-US" sz="4200" b="1" dirty="0" smtClean="0">
                <a:latin typeface="Times New Roman" pitchFamily="18" charset="0"/>
                <a:cs typeface="Times New Roman" pitchFamily="18" charset="0"/>
              </a:rPr>
              <a:t>Entrepreneur</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2084831"/>
            <a:ext cx="9720073" cy="4094295"/>
          </a:xfrm>
        </p:spPr>
        <p:txBody>
          <a:bodyPr>
            <a:normAutofit lnSpcReduction="10000"/>
          </a:bodyPr>
          <a:lstStyle/>
          <a:p>
            <a:pPr algn="just"/>
            <a:r>
              <a:rPr lang="en-US" sz="1800" dirty="0">
                <a:latin typeface="Times New Roman" pitchFamily="18" charset="0"/>
                <a:cs typeface="Times New Roman" pitchFamily="18" charset="0"/>
              </a:rPr>
              <a:t>The entrepreneur is defined as someone who has the ability and desire to establish, administer and succeed in a startup venture along with risk entitled to it, to make profits.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best example of entrepreneurship is the starting of a new business venture. The entrepreneurs are often known as a source of new ideas or innovators, and bring new ideas in the market by replacing old with a new invention.</a:t>
            </a:r>
          </a:p>
          <a:p>
            <a:pPr algn="just"/>
            <a:r>
              <a:rPr lang="en-US" sz="1800" dirty="0">
                <a:latin typeface="Times New Roman" pitchFamily="18" charset="0"/>
                <a:cs typeface="Times New Roman" pitchFamily="18" charset="0"/>
              </a:rPr>
              <a:t>It can be classified into small or home business to multinational companies. In economics, the profits that an entrepreneur makes is with a combination of land, natural resources, labour and capital.</a:t>
            </a:r>
          </a:p>
          <a:p>
            <a:pPr algn="just"/>
            <a:r>
              <a:rPr lang="en-US" sz="1800" dirty="0">
                <a:latin typeface="Times New Roman" pitchFamily="18" charset="0"/>
                <a:cs typeface="Times New Roman" pitchFamily="18" charset="0"/>
              </a:rPr>
              <a:t>In a nutshell, anyone who has the will and determination to start a new company and deals with all the risks that go with it can become an Entrepreneur</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According to McClelland, an entrepreneur is one who likes to take reasonable risk, wants to know how they can turnout as quickly as possible and has high degree of need for achievement. He is an individual responsible for the operation of a business including the choice of a project, the mobilization of necessary capital, decisions or product prices and quantities, the employment of labour, and expanding or reducing the productive facilities.</a:t>
            </a:r>
          </a:p>
          <a:p>
            <a:pPr algn="just"/>
            <a:endParaRPr lang="en-US" sz="1800" dirty="0">
              <a:latin typeface="Times New Roman" pitchFamily="18" charset="0"/>
              <a:cs typeface="Times New Roman" pitchFamily="18" charset="0"/>
            </a:endParaRPr>
          </a:p>
          <a:p>
            <a:pPr algn="just"/>
            <a:endParaRPr lang="en-US" dirty="0"/>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239618" cy="1499616"/>
          </a:xfrm>
        </p:spPr>
        <p:txBody>
          <a:bodyPr>
            <a:normAutofit/>
          </a:bodyPr>
          <a:lstStyle/>
          <a:p>
            <a:r>
              <a:rPr lang="en-US" sz="4200" b="1" dirty="0" smtClean="0">
                <a:latin typeface="Times New Roman" pitchFamily="18" charset="0"/>
                <a:cs typeface="Times New Roman" pitchFamily="18" charset="0"/>
              </a:rPr>
              <a:t>Characteristics of SUCCESSFUL Entrepreneur</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2084831"/>
            <a:ext cx="9720073" cy="4094295"/>
          </a:xfrm>
        </p:spPr>
        <p:txBody>
          <a:bodyPr numCol="2">
            <a:normAutofit/>
          </a:bodyPr>
          <a:lstStyle/>
          <a:p>
            <a:pPr marL="342900" indent="-342900" algn="just">
              <a:buFont typeface="+mj-lt"/>
              <a:buAutoNum type="arabicPeriod"/>
            </a:pPr>
            <a:r>
              <a:rPr lang="en-US" sz="1800" dirty="0" smtClean="0">
                <a:latin typeface="Times New Roman" pitchFamily="18" charset="0"/>
                <a:cs typeface="Times New Roman" pitchFamily="18" charset="0"/>
              </a:rPr>
              <a:t>Hard work</a:t>
            </a:r>
          </a:p>
          <a:p>
            <a:pPr marL="342900" indent="-342900" algn="just">
              <a:buFont typeface="+mj-lt"/>
              <a:buAutoNum type="arabicPeriod"/>
            </a:pPr>
            <a:r>
              <a:rPr lang="en-US" sz="1800" dirty="0" smtClean="0">
                <a:latin typeface="Times New Roman" pitchFamily="18" charset="0"/>
                <a:cs typeface="Times New Roman" pitchFamily="18" charset="0"/>
              </a:rPr>
              <a:t>Desire for High Achievement</a:t>
            </a:r>
          </a:p>
          <a:p>
            <a:pPr marL="342900" indent="-342900" algn="just">
              <a:buFont typeface="+mj-lt"/>
              <a:buAutoNum type="arabicPeriod"/>
            </a:pPr>
            <a:r>
              <a:rPr lang="en-US" sz="1800" dirty="0" smtClean="0">
                <a:latin typeface="Times New Roman" pitchFamily="18" charset="0"/>
                <a:cs typeface="Times New Roman" pitchFamily="18" charset="0"/>
              </a:rPr>
              <a:t>Highly Optimistic</a:t>
            </a:r>
          </a:p>
          <a:p>
            <a:pPr marL="342900" indent="-342900" algn="just">
              <a:buFont typeface="+mj-lt"/>
              <a:buAutoNum type="arabicPeriod"/>
            </a:pPr>
            <a:r>
              <a:rPr lang="en-US" sz="1800" dirty="0" smtClean="0">
                <a:latin typeface="Times New Roman" pitchFamily="18" charset="0"/>
                <a:cs typeface="Times New Roman" pitchFamily="18" charset="0"/>
              </a:rPr>
              <a:t>Independence</a:t>
            </a:r>
          </a:p>
          <a:p>
            <a:pPr marL="342900" indent="-342900" algn="just">
              <a:buFont typeface="+mj-lt"/>
              <a:buAutoNum type="arabicPeriod"/>
            </a:pPr>
            <a:r>
              <a:rPr lang="en-US" sz="1800" dirty="0" smtClean="0">
                <a:latin typeface="Times New Roman" pitchFamily="18" charset="0"/>
                <a:cs typeface="Times New Roman" pitchFamily="18" charset="0"/>
              </a:rPr>
              <a:t>Foresight</a:t>
            </a:r>
          </a:p>
          <a:p>
            <a:pPr marL="342900" indent="-342900" algn="just">
              <a:buFont typeface="+mj-lt"/>
              <a:buAutoNum type="arabicPeriod"/>
            </a:pPr>
            <a:r>
              <a:rPr lang="en-US" sz="1800" dirty="0" smtClean="0">
                <a:latin typeface="Times New Roman" pitchFamily="18" charset="0"/>
                <a:cs typeface="Times New Roman" pitchFamily="18" charset="0"/>
              </a:rPr>
              <a:t>Good Organizers</a:t>
            </a:r>
          </a:p>
          <a:p>
            <a:pPr marL="342900" indent="-342900" algn="just">
              <a:buFont typeface="+mj-lt"/>
              <a:buAutoNum type="arabicPeriod"/>
            </a:pPr>
            <a:r>
              <a:rPr lang="en-US" sz="1800" dirty="0" smtClean="0">
                <a:latin typeface="Times New Roman" pitchFamily="18" charset="0"/>
                <a:cs typeface="Times New Roman" pitchFamily="18" charset="0"/>
              </a:rPr>
              <a:t>Innovative</a:t>
            </a:r>
          </a:p>
          <a:p>
            <a:pPr marL="342900" indent="-342900" algn="just">
              <a:buFont typeface="+mj-lt"/>
              <a:buAutoNum type="arabicPeriod"/>
            </a:pPr>
            <a:r>
              <a:rPr lang="en-US" sz="1800" dirty="0" smtClean="0">
                <a:latin typeface="Times New Roman" pitchFamily="18" charset="0"/>
                <a:cs typeface="Times New Roman" pitchFamily="18" charset="0"/>
              </a:rPr>
              <a:t>Team Spirit</a:t>
            </a:r>
          </a:p>
          <a:p>
            <a:pPr marL="342900" indent="-342900" algn="just">
              <a:buFont typeface="+mj-lt"/>
              <a:buAutoNum type="arabicPeriod"/>
            </a:pP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618</TotalTime>
  <Words>5234</Words>
  <Application>Microsoft Office PowerPoint</Application>
  <PresentationFormat>Custom</PresentationFormat>
  <Paragraphs>318</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Integral</vt:lpstr>
      <vt:lpstr> Business Intelligence &amp; Entrepreneurship </vt:lpstr>
      <vt:lpstr>Concept of Entrepreneurship</vt:lpstr>
      <vt:lpstr>Definition of Entrepreneurship</vt:lpstr>
      <vt:lpstr>ROLE of Entrepreneurship In Economic Development</vt:lpstr>
      <vt:lpstr>Importance of Entrepreneurship</vt:lpstr>
      <vt:lpstr>Characteristics of Entrepreneurship</vt:lpstr>
      <vt:lpstr>What are the 4 Types of Entrepreneurship?</vt:lpstr>
      <vt:lpstr>Meaning of Entrepreneur</vt:lpstr>
      <vt:lpstr>Characteristics of SUCCESSFUL Entrepreneur</vt:lpstr>
      <vt:lpstr>Types of Entrepreneurs</vt:lpstr>
      <vt:lpstr>Cont…</vt:lpstr>
      <vt:lpstr>Cont…</vt:lpstr>
      <vt:lpstr>Cont…</vt:lpstr>
      <vt:lpstr>Cont…</vt:lpstr>
      <vt:lpstr>Cont…</vt:lpstr>
      <vt:lpstr>Cont…</vt:lpstr>
      <vt:lpstr>FACTORS Affecting Entrepreneur-ship</vt:lpstr>
      <vt:lpstr>Cont…</vt:lpstr>
      <vt:lpstr>Entrepreneurial competencies</vt:lpstr>
      <vt:lpstr>Classification of Competencies</vt:lpstr>
      <vt:lpstr>Cont…</vt:lpstr>
      <vt:lpstr>Cont…</vt:lpstr>
      <vt:lpstr>Introduction to EDP</vt:lpstr>
      <vt:lpstr>Cont…</vt:lpstr>
      <vt:lpstr>Entrepreneurship Development Programme  – Objectives</vt:lpstr>
      <vt:lpstr>Cont…</vt:lpstr>
      <vt:lpstr>Entrepreneurship Development Programme – Features</vt:lpstr>
      <vt:lpstr>PHASE OF Entrepreneurship Development Programme</vt:lpstr>
      <vt:lpstr> Pre-Training Stage </vt:lpstr>
      <vt:lpstr>Training Stage</vt:lpstr>
      <vt:lpstr>Cont…</vt:lpstr>
      <vt:lpstr>POST-Training Stage</vt:lpstr>
      <vt:lpstr>Cont…</vt:lpstr>
      <vt:lpstr>A successful entrepreneur must have the following traits</vt:lpstr>
      <vt:lpstr>Cont…</vt:lpstr>
      <vt:lpstr>Cont…</vt:lpstr>
      <vt:lpstr>Cont…</vt:lpstr>
      <vt:lpstr>Qualities of an Entrepreneur</vt:lpstr>
      <vt:lpstr>Cont…</vt:lpstr>
      <vt:lpstr>challenges of an Entrepreneur</vt:lpstr>
      <vt:lpstr> Entrepreneur Vs Manager </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Business Intelligence &amp; Entrepreneurship </dc:title>
  <dc:creator>acer</dc:creator>
  <cp:lastModifiedBy>ncce</cp:lastModifiedBy>
  <cp:revision>101</cp:revision>
  <dcterms:created xsi:type="dcterms:W3CDTF">2020-12-29T04:32:29Z</dcterms:created>
  <dcterms:modified xsi:type="dcterms:W3CDTF">2022-09-26T15:19:06Z</dcterms:modified>
</cp:coreProperties>
</file>